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91"/>
  </p:notesMasterIdLst>
  <p:handoutMasterIdLst>
    <p:handoutMasterId r:id="rId92"/>
  </p:handoutMasterIdLst>
  <p:sldIdLst>
    <p:sldId id="603" r:id="rId8"/>
    <p:sldId id="2340" r:id="rId9"/>
    <p:sldId id="739" r:id="rId10"/>
    <p:sldId id="2505" r:id="rId11"/>
    <p:sldId id="2397" r:id="rId12"/>
    <p:sldId id="2494" r:id="rId13"/>
    <p:sldId id="2495" r:id="rId14"/>
    <p:sldId id="2504" r:id="rId15"/>
    <p:sldId id="2472" r:id="rId16"/>
    <p:sldId id="2473" r:id="rId17"/>
    <p:sldId id="2474" r:id="rId18"/>
    <p:sldId id="2475" r:id="rId19"/>
    <p:sldId id="2501" r:id="rId20"/>
    <p:sldId id="2507" r:id="rId21"/>
    <p:sldId id="2508" r:id="rId22"/>
    <p:sldId id="2483" r:id="rId23"/>
    <p:sldId id="2509" r:id="rId24"/>
    <p:sldId id="2511" r:id="rId25"/>
    <p:sldId id="2512" r:id="rId26"/>
    <p:sldId id="2520" r:id="rId27"/>
    <p:sldId id="2515" r:id="rId28"/>
    <p:sldId id="2513" r:id="rId29"/>
    <p:sldId id="2521" r:id="rId30"/>
    <p:sldId id="2484" r:id="rId31"/>
    <p:sldId id="2517" r:id="rId32"/>
    <p:sldId id="2522" r:id="rId33"/>
    <p:sldId id="2514" r:id="rId34"/>
    <p:sldId id="2516" r:id="rId35"/>
    <p:sldId id="2485" r:id="rId36"/>
    <p:sldId id="2518" r:id="rId37"/>
    <p:sldId id="2523" r:id="rId38"/>
    <p:sldId id="2524" r:id="rId39"/>
    <p:sldId id="2525" r:id="rId40"/>
    <p:sldId id="2526" r:id="rId41"/>
    <p:sldId id="2527" r:id="rId42"/>
    <p:sldId id="2528" r:id="rId43"/>
    <p:sldId id="2519" r:id="rId44"/>
    <p:sldId id="2486" r:id="rId45"/>
    <p:sldId id="2529" r:id="rId46"/>
    <p:sldId id="2530" r:id="rId47"/>
    <p:sldId id="2500" r:id="rId48"/>
    <p:sldId id="2506" r:id="rId49"/>
    <p:sldId id="2487" r:id="rId50"/>
    <p:sldId id="2531" r:id="rId51"/>
    <p:sldId id="2532" r:id="rId52"/>
    <p:sldId id="2533" r:id="rId53"/>
    <p:sldId id="2534" r:id="rId54"/>
    <p:sldId id="2535" r:id="rId55"/>
    <p:sldId id="2536" r:id="rId56"/>
    <p:sldId id="2537" r:id="rId57"/>
    <p:sldId id="2538" r:id="rId58"/>
    <p:sldId id="2488" r:id="rId59"/>
    <p:sldId id="2489" r:id="rId60"/>
    <p:sldId id="2548" r:id="rId61"/>
    <p:sldId id="2549" r:id="rId62"/>
    <p:sldId id="2503" r:id="rId63"/>
    <p:sldId id="2476" r:id="rId64"/>
    <p:sldId id="2496" r:id="rId65"/>
    <p:sldId id="2477" r:id="rId66"/>
    <p:sldId id="2490" r:id="rId67"/>
    <p:sldId id="2478" r:id="rId68"/>
    <p:sldId id="2479" r:id="rId69"/>
    <p:sldId id="2502" r:id="rId70"/>
    <p:sldId id="2480" r:id="rId71"/>
    <p:sldId id="2481" r:id="rId72"/>
    <p:sldId id="2498" r:id="rId73"/>
    <p:sldId id="2497" r:id="rId74"/>
    <p:sldId id="2499" r:id="rId75"/>
    <p:sldId id="2539" r:id="rId76"/>
    <p:sldId id="2541" r:id="rId77"/>
    <p:sldId id="2542" r:id="rId78"/>
    <p:sldId id="2543" r:id="rId79"/>
    <p:sldId id="2550" r:id="rId80"/>
    <p:sldId id="2540" r:id="rId81"/>
    <p:sldId id="2544" r:id="rId82"/>
    <p:sldId id="2545" r:id="rId83"/>
    <p:sldId id="2546" r:id="rId84"/>
    <p:sldId id="2547" r:id="rId85"/>
    <p:sldId id="2491" r:id="rId86"/>
    <p:sldId id="2492" r:id="rId87"/>
    <p:sldId id="2493" r:id="rId88"/>
    <p:sldId id="2470" r:id="rId89"/>
    <p:sldId id="582" r:id="rId9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8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theme" Target="theme/theme1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880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46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2024/1/16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79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4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7.png"/><Relationship Id="rId4" Type="http://schemas.openxmlformats.org/officeDocument/2006/relationships/image" Target="../media/image38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7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rcity.ai/blog-post/fine-tuning-llms-using-peft-and-lora" TargetMode="External"/><Relationship Id="rId3" Type="http://schemas.openxmlformats.org/officeDocument/2006/relationships/hyperlink" Target="https://arxiv.org/abs/1707.06347" TargetMode="External"/><Relationship Id="rId7" Type="http://schemas.openxmlformats.org/officeDocument/2006/relationships/hyperlink" Target="https://magazine.sebastianraschka.com/p/llm-training-rlhf-and-its-alternatives" TargetMode="External"/><Relationship Id="rId2" Type="http://schemas.openxmlformats.org/officeDocument/2006/relationships/hyperlink" Target="https://arxiv.org/abs/1602.01783" TargetMode="Externa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xiv.org/abs/2203.02155" TargetMode="External"/><Relationship Id="rId5" Type="http://schemas.openxmlformats.org/officeDocument/2006/relationships/hyperlink" Target="https://arxiv.org/abs/2009.01325" TargetMode="External"/><Relationship Id="rId10" Type="http://schemas.openxmlformats.org/officeDocument/2006/relationships/hyperlink" Target="https://zhuanlan.zhihu.com/p/627642632" TargetMode="External"/><Relationship Id="rId4" Type="http://schemas.openxmlformats.org/officeDocument/2006/relationships/hyperlink" Target="https://arxiv.org/abs/1909.08593" TargetMode="External"/><Relationship Id="rId9" Type="http://schemas.openxmlformats.org/officeDocument/2006/relationships/hyperlink" Target="https://mp.weixin.qq.com/s/oWmMgIkaqkxDfoyD_RrQ4Q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3310400-FC7E-A349-8FE5-569EB22F8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大模型算法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11171138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9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LLM</a:t>
            </a:r>
            <a:r>
              <a:rPr lang="zh-CN" altLang="en-US" sz="9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模型结构特点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5FDE061-4061-A448-9A19-2316B01FD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Typical Architectures</a:t>
            </a:r>
            <a:r>
              <a:rPr lang="zh-CN" altLang="en-US" dirty="0"/>
              <a:t>：</a:t>
            </a:r>
            <a:r>
              <a:rPr lang="en-US" altLang="zh-CN" dirty="0"/>
              <a:t> Encoder-decoder Architecture.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5D0CE9-741C-9643-9947-7BA2B43C71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446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5FDE061-4061-A448-9A19-2316B01FD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Typical Architectures:</a:t>
            </a:r>
            <a:r>
              <a:rPr lang="zh-CN" altLang="en-US" dirty="0"/>
              <a:t> </a:t>
            </a:r>
            <a:r>
              <a:rPr lang="en-US" altLang="zh-CN" dirty="0"/>
              <a:t>Prefix Decoder Architecture.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5D0CE9-741C-9643-9947-7BA2B43C71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5480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5FDE061-4061-A448-9A19-2316B01FD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Typical Architectures:</a:t>
            </a:r>
            <a:r>
              <a:rPr lang="zh-CN" altLang="en-US" dirty="0"/>
              <a:t> </a:t>
            </a:r>
            <a:r>
              <a:rPr lang="en-US" altLang="zh-CN" dirty="0"/>
              <a:t>Mixture-of-Experts.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5D0CE9-741C-9643-9947-7BA2B43C71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2757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Position Embeddings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1877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844989B-72D3-364B-8F8A-11DF80464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Position Embeddings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8B73F2-D298-EF4D-858A-2770F8214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355" y="1473586"/>
            <a:ext cx="6629121" cy="4826000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94A2FB-840A-EC4C-AE58-D2974B5B0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4238819" cy="4994910"/>
          </a:xfrm>
        </p:spPr>
        <p:txBody>
          <a:bodyPr/>
          <a:lstStyle/>
          <a:p>
            <a:r>
              <a:rPr lang="zh-CN" altLang="en-US" dirty="0"/>
              <a:t>由于 </a:t>
            </a:r>
            <a:r>
              <a:rPr lang="en-US" altLang="zh-CN" dirty="0"/>
              <a:t>Transformer </a:t>
            </a:r>
            <a:r>
              <a:rPr lang="zh-CN" altLang="en-US" dirty="0"/>
              <a:t>结构没有循环神经网络的时序序列，所须要提供每个 </a:t>
            </a:r>
            <a:r>
              <a:rPr lang="en-US" altLang="zh-CN" dirty="0"/>
              <a:t>Tokens</a:t>
            </a:r>
            <a:r>
              <a:rPr lang="zh-CN" altLang="en-US" dirty="0"/>
              <a:t> 位置信息给 </a:t>
            </a:r>
            <a:r>
              <a:rPr lang="en-US" altLang="zh-CN" dirty="0"/>
              <a:t>Transformer</a:t>
            </a:r>
            <a:r>
              <a:rPr lang="zh-CN" altLang="en-US" dirty="0"/>
              <a:t>，这样才能识别出语言中的顺序关系。</a:t>
            </a:r>
          </a:p>
          <a:p>
            <a:r>
              <a:rPr lang="zh-CN" altLang="en-US" dirty="0"/>
              <a:t>现在定义一个位置嵌入 </a:t>
            </a:r>
            <a:r>
              <a:rPr lang="en-US" altLang="zh-CN" dirty="0"/>
              <a:t>Positional Encoding</a:t>
            </a:r>
            <a:r>
              <a:rPr lang="zh-CN" altLang="en-US" dirty="0"/>
              <a:t>，其位置嵌入维度为 </a:t>
            </a:r>
            <a:r>
              <a:rPr lang="en-US" altLang="zh-CN" dirty="0"/>
              <a:t>[max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dirty="0"/>
              <a:t>length, embedding</a:t>
            </a:r>
            <a:r>
              <a:rPr lang="zh-CN" altLang="en-US" dirty="0"/>
              <a:t> </a:t>
            </a:r>
            <a:r>
              <a:rPr lang="en-US" altLang="zh-CN" dirty="0"/>
              <a:t>dimension]</a:t>
            </a:r>
            <a:r>
              <a:rPr lang="zh-CN" altLang="en-US" dirty="0"/>
              <a:t>。位置嵌入维度与词向量维度相同，都是 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dimension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2185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F9C9918-DDF1-554C-BE65-AC7B56CE6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Position Embeddings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1054D0-740F-164A-A313-4E97ABB7F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355" y="1473586"/>
            <a:ext cx="6629121" cy="482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D8460FA1-1E80-6040-8E6D-C8DC8E5993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4615339" cy="4994910"/>
              </a:xfrm>
            </p:spPr>
            <p:txBody>
              <a:bodyPr/>
              <a:lstStyle/>
              <a:p>
                <a:r>
                  <a:rPr lang="zh-CN" altLang="en-US" dirty="0"/>
                  <a:t>一般以字（</a:t>
                </a:r>
                <a:r>
                  <a:rPr lang="en-US" altLang="zh-CN" dirty="0"/>
                  <a:t>Tokes</a:t>
                </a:r>
                <a:r>
                  <a:rPr lang="zh-CN" altLang="en-US" dirty="0"/>
                  <a:t>）为单位训练 </a:t>
                </a:r>
                <a:r>
                  <a:rPr lang="en-US" altLang="zh-CN" dirty="0"/>
                  <a:t>Transformer </a:t>
                </a:r>
                <a:r>
                  <a:rPr lang="zh-CN" altLang="en-US" dirty="0"/>
                  <a:t>模型。首先初始化字编码大小为 </a:t>
                </a:r>
                <a:r>
                  <a:rPr lang="en-US" altLang="zh-CN" dirty="0"/>
                  <a:t>[vocab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size, embedding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dimension]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vocab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size </a:t>
                </a:r>
                <a:r>
                  <a:rPr lang="zh-CN" altLang="en-US" dirty="0"/>
                  <a:t>为字库中所有字的数量。</a:t>
                </a:r>
                <a:endParaRPr lang="en-US" altLang="zh-CN" dirty="0"/>
              </a:p>
              <a:p>
                <a:r>
                  <a:rPr lang="zh-CN" altLang="en-US" dirty="0"/>
                  <a:t>对于输入的句子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，通过 </a:t>
                </a:r>
                <a:r>
                  <a:rPr lang="en-US" altLang="zh-CN" dirty="0"/>
                  <a:t>Word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Embedding </a:t>
                </a:r>
                <a:r>
                  <a:rPr lang="zh-CN" altLang="en-US" dirty="0"/>
                  <a:t>得到该句子中每个字的字向量，通过 </a:t>
                </a:r>
                <a:r>
                  <a:rPr lang="en-US" altLang="zh-CN" dirty="0"/>
                  <a:t>Positional Encoding </a:t>
                </a:r>
                <a:r>
                  <a:rPr lang="zh-CN" altLang="en-US" dirty="0"/>
                  <a:t>得到所有字位置向量，将其相加得到该字真正的向量表示。第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 个字的向量记作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。</a:t>
                </a:r>
              </a:p>
              <a:p>
                <a:br>
                  <a:rPr lang="zh-CN" altLang="en-US" dirty="0"/>
                </a:b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D8460FA1-1E80-6040-8E6D-C8DC8E5993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4615339" cy="4994910"/>
              </a:xfrm>
              <a:blipFill>
                <a:blip r:embed="rId3"/>
                <a:stretch>
                  <a:fillRect l="-822" r="-8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769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613BDA-EE24-8141-8C6C-38151259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Position Embeddings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C12FBD5-3E82-BF4D-9D8D-10B7E54D79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00" y="1360488"/>
            <a:ext cx="10615850" cy="4994275"/>
          </a:xfrm>
        </p:spPr>
      </p:pic>
    </p:spTree>
    <p:extLst>
      <p:ext uri="{BB962C8B-B14F-4D97-AF65-F5344CB8AC3E}">
        <p14:creationId xmlns:p14="http://schemas.microsoft.com/office/powerpoint/2010/main" val="3054032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5519D-13F9-634F-B388-6B6684A05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Position Embeddings: Absolute position embedding.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F31455-5B9B-1640-BFB8-29E476DEE1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绝对位置编码在最早期只考虑 </a:t>
            </a:r>
            <a:r>
              <a:rPr lang="en-US" altLang="zh-CN" dirty="0"/>
              <a:t>token</a:t>
            </a:r>
            <a:r>
              <a:rPr lang="zh-CN" altLang="en-US" dirty="0"/>
              <a:t> 的绝对位置信息（即下标） ，绝对位置编码在输入阶段直接将位置信息加入到输入 </a:t>
            </a:r>
            <a:r>
              <a:rPr lang="en-US" altLang="zh-CN" dirty="0"/>
              <a:t>input embedding</a:t>
            </a:r>
            <a:r>
              <a:rPr lang="zh-CN" altLang="en-US" dirty="0"/>
              <a:t> 中，其公式为：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C68D35-5DED-794C-8D3D-D8EA37F01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58"/>
          <a:stretch/>
        </p:blipFill>
        <p:spPr>
          <a:xfrm>
            <a:off x="763793" y="2600960"/>
            <a:ext cx="10669176" cy="26230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B7608AC-7BE2-9E4A-B6BD-D2E0FACC18BB}"/>
                  </a:ext>
                </a:extLst>
              </p:cNvPr>
              <p:cNvSpPr/>
              <p:nvPr/>
            </p:nvSpPr>
            <p:spPr>
              <a:xfrm>
                <a:off x="623635" y="5309145"/>
                <a:ext cx="10963473" cy="9608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39106" indent="-239106" defTabSz="1218804" fontAlgn="base" latinLnBrk="1">
                  <a:lnSpc>
                    <a:spcPct val="150000"/>
                  </a:lnSpc>
                  <a:spcAft>
                    <a:spcPts val="800"/>
                  </a:spcAft>
                  <a:buClr>
                    <a:srgbClr val="92D050"/>
                  </a:buClr>
                  <a:buFont typeface="Arial" pitchFamily="34" charset="0"/>
                  <a:buChar char="•"/>
                </a:pPr>
                <a:r>
                  <a:rPr lang="zh-CN" altLang="en-US" sz="2000" kern="0" dirty="0">
                    <a:solidFill>
                      <a:srgbClr val="374154"/>
                    </a:solidFill>
                    <a:latin typeface="Gill Sans MT" panose="020B0502020104020203" pitchFamily="34" charset="0"/>
                    <a:ea typeface="微软雅黑" pitchFamily="34" charset="-122"/>
                  </a:rPr>
                  <a:t>式中 </a:t>
                </a:r>
                <a14:m>
                  <m:oMath xmlns:m="http://schemas.openxmlformats.org/officeDocument/2006/math">
                    <m:r>
                      <a:rPr lang="en-US" altLang="zh-CN" sz="2000" kern="0" dirty="0">
                        <a:solidFill>
                          <a:srgbClr val="374154"/>
                        </a:solidFill>
                        <a:latin typeface="Cambria Math" panose="02040503050406030204" pitchFamily="18" charset="0"/>
                        <a:ea typeface="微软雅黑" pitchFamily="34" charset="-122"/>
                      </a:rPr>
                      <m:t>𝑝𝑜𝑠</m:t>
                    </m:r>
                  </m:oMath>
                </a14:m>
                <a:r>
                  <a:rPr lang="zh-CN" altLang="en-US" sz="2000" kern="0" dirty="0">
                    <a:solidFill>
                      <a:srgbClr val="374154"/>
                    </a:solidFill>
                    <a:latin typeface="Gill Sans MT" panose="020B0502020104020203" pitchFamily="34" charset="0"/>
                    <a:ea typeface="微软雅黑" pitchFamily="34" charset="-122"/>
                  </a:rPr>
                  <a:t> 指的是一句话中某个 </a:t>
                </a:r>
                <a:r>
                  <a:rPr lang="en-US" altLang="zh-CN" sz="2000" kern="0" dirty="0">
                    <a:solidFill>
                      <a:srgbClr val="374154"/>
                    </a:solidFill>
                    <a:latin typeface="Gill Sans MT" panose="020B0502020104020203" pitchFamily="34" charset="0"/>
                    <a:ea typeface="微软雅黑" pitchFamily="34" charset="-122"/>
                  </a:rPr>
                  <a:t>Tokens</a:t>
                </a:r>
                <a:r>
                  <a:rPr lang="zh-CN" altLang="en-US" sz="2000" kern="0" dirty="0">
                    <a:solidFill>
                      <a:srgbClr val="374154"/>
                    </a:solidFill>
                    <a:latin typeface="Gill Sans MT" panose="020B0502020104020203" pitchFamily="34" charset="0"/>
                    <a:ea typeface="微软雅黑" pitchFamily="34" charset="-122"/>
                  </a:rPr>
                  <a:t> 的位置索引号，</a:t>
                </a:r>
                <a:r>
                  <a:rPr lang="en-US" altLang="zh-CN" sz="2000" kern="0" dirty="0">
                    <a:solidFill>
                      <a:srgbClr val="374154"/>
                    </a:solidFill>
                    <a:latin typeface="Gill Sans MT" panose="020B0502020104020203" pitchFamily="34" charset="0"/>
                    <a:ea typeface="微软雅黑" pitchFamily="34" charset="-122"/>
                  </a:rPr>
                  <a:t>I</a:t>
                </a:r>
                <a:r>
                  <a:rPr lang="zh-CN" altLang="en-US" sz="2000" kern="0" dirty="0">
                    <a:solidFill>
                      <a:srgbClr val="374154"/>
                    </a:solidFill>
                    <a:latin typeface="Gill Sans MT" panose="020B0502020104020203" pitchFamily="34" charset="0"/>
                    <a:ea typeface="微软雅黑" pitchFamily="34" charset="-122"/>
                  </a:rPr>
                  <a:t> 指的是字向量的维度序号，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kern="0" dirty="0" smtClean="0">
                            <a:solidFill>
                              <a:srgbClr val="374154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</m:ctrlPr>
                      </m:sSubPr>
                      <m:e>
                        <m:r>
                          <a:rPr lang="en-US" altLang="zh-CN" sz="2000" i="1" kern="0" dirty="0">
                            <a:solidFill>
                              <a:srgbClr val="374154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kern="0" dirty="0" smtClean="0">
                            <a:solidFill>
                              <a:srgbClr val="374154"/>
                            </a:solidFill>
                            <a:latin typeface="Cambria Math" panose="02040503050406030204" pitchFamily="18" charset="0"/>
                            <a:ea typeface="微软雅黑" pitchFamily="34" charset="-122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zh-CN" altLang="en-US" sz="2000" kern="0" dirty="0">
                    <a:solidFill>
                      <a:srgbClr val="374154"/>
                    </a:solidFill>
                    <a:latin typeface="Gill Sans MT" panose="020B0502020104020203" pitchFamily="34" charset="0"/>
                    <a:ea typeface="微软雅黑" pitchFamily="34" charset="-122"/>
                  </a:rPr>
                  <a:t> 指的是 </a:t>
                </a:r>
                <a:r>
                  <a:rPr lang="en-US" altLang="zh-CN" sz="2000" kern="0" dirty="0">
                    <a:solidFill>
                      <a:srgbClr val="374154"/>
                    </a:solidFill>
                    <a:latin typeface="Gill Sans MT" panose="020B0502020104020203" pitchFamily="34" charset="0"/>
                    <a:ea typeface="微软雅黑" pitchFamily="34" charset="-122"/>
                  </a:rPr>
                  <a:t>embedding</a:t>
                </a:r>
                <a:r>
                  <a:rPr lang="zh-CN" altLang="en-US" sz="2000" kern="0" dirty="0">
                    <a:solidFill>
                      <a:srgbClr val="374154"/>
                    </a:solidFill>
                    <a:latin typeface="Gill Sans MT" panose="020B0502020104020203" pitchFamily="34" charset="0"/>
                    <a:ea typeface="微软雅黑" pitchFamily="34" charset="-122"/>
                  </a:rPr>
                  <a:t> </a:t>
                </a:r>
                <a:r>
                  <a:rPr lang="en-US" altLang="zh-CN" sz="2000" kern="0" dirty="0">
                    <a:solidFill>
                      <a:srgbClr val="374154"/>
                    </a:solidFill>
                    <a:latin typeface="Gill Sans MT" panose="020B0502020104020203" pitchFamily="34" charset="0"/>
                    <a:ea typeface="微软雅黑" pitchFamily="34" charset="-122"/>
                  </a:rPr>
                  <a:t>dimension​</a:t>
                </a:r>
                <a:r>
                  <a:rPr lang="zh-CN" altLang="en-US" sz="2000" kern="0" dirty="0">
                    <a:solidFill>
                      <a:srgbClr val="374154"/>
                    </a:solidFill>
                    <a:latin typeface="Gill Sans MT" panose="020B0502020104020203" pitchFamily="34" charset="0"/>
                    <a:ea typeface="微软雅黑" pitchFamily="34" charset="-122"/>
                  </a:rPr>
                  <a:t>的值。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B7608AC-7BE2-9E4A-B6BD-D2E0FACC18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35" y="5309145"/>
                <a:ext cx="10963473" cy="960840"/>
              </a:xfrm>
              <a:prstGeom prst="rect">
                <a:avLst/>
              </a:prstGeom>
              <a:blipFill>
                <a:blip r:embed="rId3"/>
                <a:stretch>
                  <a:fillRect l="-347" r="-231" b="-10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004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5519D-13F9-634F-B388-6B6684A05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Position Embeddings: Absolute position embedding.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6C2263-6281-5144-AFFD-F43AA6902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531" y="1372945"/>
            <a:ext cx="90297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2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5519D-13F9-634F-B388-6B6684A05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Position Embeddings: Absolute position embedding.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CE881A-FDB9-EE46-AEFC-0B8D02E7F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671" y="1227461"/>
            <a:ext cx="8537729" cy="506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6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5E9A2-73DC-034D-B363-7F604AF56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8E50DA-EE71-A24D-9E00-5CA0BF1E52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E9B831-14D8-1645-AA6C-45828A5D43F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1AB6B8-B576-A74E-85EE-E838DB10C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81" y="971550"/>
            <a:ext cx="10287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45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092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5519D-13F9-634F-B388-6B6684A05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Position Embeddings: Absolute position embedding.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5F31455-5B9B-1640-BFB8-29E476DEE14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后期 </a:t>
                </a:r>
                <a:r>
                  <a:rPr lang="en-US" altLang="zh-CN" dirty="0"/>
                  <a:t>GPT</a:t>
                </a:r>
                <a:r>
                  <a:rPr lang="zh-CN" altLang="en-US" dirty="0"/>
                  <a:t> 系列绝对位置编码虽然也只考虑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 的绝对位置信息（即下标） ，但是将 </a:t>
                </a:r>
                <a:r>
                  <a:rPr lang="en-US" altLang="zh-CN" dirty="0"/>
                  <a:t>Embeddings</a:t>
                </a:r>
                <a:r>
                  <a:rPr lang="zh-CN" altLang="en-US" dirty="0"/>
                  <a:t> 添加到序列表示中，操作对象是自注意力变换 </a:t>
                </a:r>
                <a:r>
                  <a:rPr lang="en-US" altLang="zh-CN" dirty="0"/>
                  <a:t>self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Attention</a:t>
                </a:r>
                <a:r>
                  <a:rPr lang="zh-CN" altLang="en-US" dirty="0"/>
                  <a:t> 中的特征序列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并且将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𝑝𝑡</m:t>
                    </m:r>
                  </m:oMath>
                </a14:m>
                <a:r>
                  <a:rPr lang="zh-CN" altLang="en-US" dirty="0"/>
                  <a:t> 替换为可学习的参数，即为每个输入下标训练一个 </a:t>
                </a:r>
                <a:r>
                  <a:rPr lang="en-US" altLang="zh-CN" dirty="0"/>
                  <a:t>Embedding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Vector</a:t>
                </a:r>
                <a:r>
                  <a:rPr lang="zh-CN" altLang="en-US" dirty="0"/>
                  <a:t> 刻画绝对位置特征，这种方案被称为学习式位置编码（</a:t>
                </a:r>
                <a:r>
                  <a:rPr lang="en-US" altLang="zh-CN" dirty="0"/>
                  <a:t>Learned Position Embedding</a:t>
                </a:r>
                <a:r>
                  <a:rPr lang="zh-CN" altLang="en-US" dirty="0"/>
                  <a:t>）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5F31455-5B9B-1640-BFB8-29E476DEE1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20EBAA02-3DD2-EB43-B3F1-990FD5610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371" y="3671570"/>
            <a:ext cx="40640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41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A5E8E-E584-C744-9307-33B20497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A07AC4-FD20-F64F-8D8E-03D9429C60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DDDD9C-5565-4144-B02F-612BA1F3182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66A795-0F16-A843-A742-75030B952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081" y="971550"/>
            <a:ext cx="86106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25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5519D-13F9-634F-B388-6B6684A05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Position Embeddings: Relative position embedding</a:t>
            </a:r>
            <a:r>
              <a:rPr kumimoji="1" lang="zh-CN" altLang="en-US" dirty="0"/>
              <a:t>，</a:t>
            </a:r>
            <a:r>
              <a:rPr kumimoji="1" lang="en-US" altLang="zh-CN" dirty="0"/>
              <a:t>RPE.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5F31455-5B9B-1640-BFB8-29E476DEE14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相对位置编码则在计算自注意力分布时考虑两个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 间的相对位置信息，即下标之差，操作对象是自注意力变换中的自注意力矩阵 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dirty="0"/>
                  <a:t>。具体相对位置编码（</a:t>
                </a:r>
                <a:r>
                  <a:rPr lang="en-US" altLang="zh-CN" dirty="0"/>
                  <a:t>Relative Position Embedding</a:t>
                </a:r>
                <a:r>
                  <a:rPr lang="zh-CN" altLang="en-US" dirty="0"/>
                  <a:t>），有以下几种方式：</a:t>
                </a:r>
              </a:p>
              <a:p>
                <a:endParaRPr lang="zh-CN" altLang="en-US" b="1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5F31455-5B9B-1640-BFB8-29E476DEE1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62B77EAE-4BF1-5E45-82C8-AED7DDF83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31" y="2870586"/>
            <a:ext cx="74803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9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C46D42E-325B-7441-8E00-7B8DA7F8E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D170421-DDFC-4D47-A525-0766E9D242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既然相对位置信息是在</a:t>
            </a:r>
            <a:r>
              <a:rPr lang="en-US" altLang="zh-CN" dirty="0"/>
              <a:t>self-attention</a:t>
            </a:r>
            <a:r>
              <a:rPr lang="zh-CN" altLang="en-US" dirty="0"/>
              <a:t>计算时候丢失的，那么最直接的想法就是在计算</a:t>
            </a:r>
            <a:r>
              <a:rPr lang="en-US" altLang="zh-CN" dirty="0"/>
              <a:t>self-attention</a:t>
            </a:r>
            <a:r>
              <a:rPr lang="zh-CN" altLang="en-US" dirty="0"/>
              <a:t>的时候再加回来。具体做法是在计算</a:t>
            </a:r>
            <a:r>
              <a:rPr lang="en-US" altLang="zh-CN" dirty="0"/>
              <a:t>attention score</a:t>
            </a:r>
            <a:r>
              <a:rPr lang="zh-CN" altLang="en-US" dirty="0"/>
              <a:t>和</a:t>
            </a:r>
            <a:r>
              <a:rPr lang="en-US" altLang="zh-CN" dirty="0"/>
              <a:t>weighted value</a:t>
            </a:r>
            <a:r>
              <a:rPr lang="zh-CN" altLang="en-US" dirty="0"/>
              <a:t>时各加入一个可训练的表示相对位置的参数，并且</a:t>
            </a:r>
            <a:r>
              <a:rPr lang="en-US" altLang="zh-CN" dirty="0"/>
              <a:t>multi head</a:t>
            </a:r>
            <a:r>
              <a:rPr lang="zh-CN" altLang="en-US" dirty="0"/>
              <a:t>之间可以共享。具体的：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9F0A67-1909-874E-A54B-23589CBA4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521" y="3434080"/>
            <a:ext cx="49657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06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85715-7A16-3F45-B638-702772AF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959B6-A368-B444-A2EF-671FDDFA18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D7676C-4287-5C4F-97F2-7E18B3141BC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9F8B58-A618-1B47-9F00-CEF1A0335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81" y="152400"/>
            <a:ext cx="117602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4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849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361CF9-2905-A447-9842-B1C9B6143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889665-E064-B743-B244-6A2DB31D70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绝对位置编码的优点是计算速度快等，缺点是拓展长度比较麻烦，且绝对位置并没有什么实际意义。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93D939-66B6-9145-90F5-BB36A2F0D35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zh-CN" altLang="en-US" dirty="0"/>
              <a:t>而相对位置编码对学习</a:t>
            </a:r>
            <a:r>
              <a:rPr lang="en-US" altLang="zh-CN" dirty="0"/>
              <a:t>token</a:t>
            </a:r>
            <a:r>
              <a:rPr lang="zh-CN" altLang="en-US" dirty="0"/>
              <a:t>之间的关系很有意义，比如距离的很远的两个</a:t>
            </a:r>
            <a:r>
              <a:rPr lang="en-US" altLang="zh-CN" dirty="0"/>
              <a:t>token</a:t>
            </a:r>
            <a:r>
              <a:rPr lang="zh-CN" altLang="en-US" dirty="0"/>
              <a:t>之间的关联大概率很小，使用相对位置编码往往能够获得更好的效果。此外拓展长度也更容易，因为不论</a:t>
            </a:r>
            <a:r>
              <a:rPr lang="en-US" altLang="zh-CN" dirty="0"/>
              <a:t>context size</a:t>
            </a:r>
            <a:r>
              <a:rPr lang="zh-CN" altLang="en-US" dirty="0"/>
              <a:t>多长，只需关注最长距离以内的输入即可。相对位置编码的缺点是没有绝对位置编码计算速度快。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3F9C59-E73F-AD48-8B2E-E09912E68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226" y="2188209"/>
            <a:ext cx="6534309" cy="393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4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5519D-13F9-634F-B388-6B6684A05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Position Embeddings: Rotary Position Embedding (</a:t>
            </a:r>
            <a:r>
              <a:rPr kumimoji="1" lang="en-US" altLang="zh-CN" dirty="0" err="1"/>
              <a:t>RoPE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F31455-5B9B-1640-BFB8-29E476DEE1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7280144" cy="4994910"/>
          </a:xfrm>
        </p:spPr>
        <p:txBody>
          <a:bodyPr/>
          <a:lstStyle/>
          <a:p>
            <a:r>
              <a:rPr lang="zh-CN" altLang="en-US" dirty="0"/>
              <a:t>旋转位置编码，并且嵌入的位置不再是</a:t>
            </a:r>
            <a:r>
              <a:rPr lang="en-US" altLang="zh-CN" dirty="0"/>
              <a:t>GPT-3</a:t>
            </a:r>
            <a:r>
              <a:rPr lang="zh-CN" altLang="en-US" dirty="0"/>
              <a:t>中的输入层，</a:t>
            </a:r>
            <a:r>
              <a:rPr lang="en-US" altLang="zh-CN" dirty="0"/>
              <a:t>llama</a:t>
            </a:r>
            <a:r>
              <a:rPr lang="zh-CN" altLang="en-US" dirty="0"/>
              <a:t>是把</a:t>
            </a:r>
            <a:r>
              <a:rPr lang="en-US" altLang="zh-CN" dirty="0"/>
              <a:t>RoPE</a:t>
            </a:r>
            <a:r>
              <a:rPr lang="zh-CN" altLang="en-US" dirty="0"/>
              <a:t>在每一层</a:t>
            </a:r>
            <a:r>
              <a:rPr lang="en-US" altLang="zh-CN" dirty="0"/>
              <a:t>self-attention</a:t>
            </a:r>
            <a:r>
              <a:rPr lang="zh-CN" altLang="en-US" dirty="0"/>
              <a:t>中都嵌入。</a:t>
            </a:r>
            <a:endParaRPr lang="en-US" altLang="zh-CN" dirty="0"/>
          </a:p>
          <a:p>
            <a:r>
              <a:rPr lang="en-US" altLang="zh-CN" dirty="0" err="1"/>
              <a:t>RoPE</a:t>
            </a:r>
            <a:r>
              <a:rPr lang="zh-CN" altLang="en-US" dirty="0"/>
              <a:t>是通过绝对位置编码实现相对位置编码，优点是这种方法不仅可以处理位置信息，还可以处理距离信息，因为旋转操作可以很好地反映出元素之间的相对位置关系；缺点是它需要更多的计算资源，因为旋转操作比简单的向量加法更复杂。</a:t>
            </a:r>
            <a:endParaRPr lang="en-US" altLang="zh-CN" dirty="0"/>
          </a:p>
          <a:p>
            <a:r>
              <a:rPr lang="zh-CN" altLang="en-US" dirty="0"/>
              <a:t>而 </a:t>
            </a:r>
            <a:r>
              <a:rPr lang="en-US" altLang="zh-CN" dirty="0"/>
              <a:t>llama</a:t>
            </a:r>
            <a:r>
              <a:rPr lang="zh-CN" altLang="en-US" dirty="0"/>
              <a:t>的</a:t>
            </a:r>
            <a:r>
              <a:rPr lang="en-US" altLang="zh-CN" dirty="0"/>
              <a:t>embedding</a:t>
            </a:r>
            <a:r>
              <a:rPr lang="zh-CN" altLang="en-US" dirty="0"/>
              <a:t>我们不需要学习，这样做的好处呢，就是我们不需要在训练中去学习</a:t>
            </a:r>
            <a:r>
              <a:rPr lang="en-US" altLang="zh-CN" dirty="0"/>
              <a:t>embedding</a:t>
            </a:r>
            <a:r>
              <a:rPr lang="zh-CN" altLang="en-US" dirty="0"/>
              <a:t>，即可以节省内存消耗，又可以在推理时</a:t>
            </a:r>
            <a:r>
              <a:rPr lang="en-US" altLang="zh-CN" dirty="0"/>
              <a:t>cover token</a:t>
            </a:r>
            <a:r>
              <a:rPr lang="zh-CN" altLang="en-US" dirty="0"/>
              <a:t>长度远远长于训练时</a:t>
            </a:r>
            <a:r>
              <a:rPr lang="en-US" altLang="zh-CN" dirty="0"/>
              <a:t>token</a:t>
            </a:r>
            <a:r>
              <a:rPr lang="zh-CN" altLang="en-US" dirty="0"/>
              <a:t>的情况，效果也比较好。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FF2E6B-F92C-1E40-8AA1-4F4D8285D6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670"/>
          <a:stretch/>
        </p:blipFill>
        <p:spPr>
          <a:xfrm>
            <a:off x="8393423" y="1360170"/>
            <a:ext cx="3179705" cy="499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7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92D050"/>
                </a:solidFill>
              </a:rPr>
              <a:t>内容背景</a:t>
            </a:r>
            <a:endParaRPr lang="en-US" altLang="zh-CN" sz="2400" b="1" dirty="0">
              <a:solidFill>
                <a:srgbClr val="92D050"/>
              </a:solidFill>
            </a:endParaRPr>
          </a:p>
          <a:p>
            <a:pPr marL="236990" lvl="1" indent="0">
              <a:buNone/>
            </a:pPr>
            <a:r>
              <a:rPr lang="zh-CN" altLang="en-US" sz="2000" dirty="0">
                <a:latin typeface="Gill Sans MT" panose="020B0502020104020203" pitchFamily="34" charset="0"/>
              </a:rPr>
              <a:t>分析 </a:t>
            </a:r>
            <a:r>
              <a:rPr lang="en-US" altLang="zh-CN" sz="2000" dirty="0">
                <a:latin typeface="Gill Sans MT" panose="020B0502020104020203" pitchFamily="34" charset="0"/>
              </a:rPr>
              <a:t>LLM</a:t>
            </a:r>
            <a:r>
              <a:rPr lang="zh-CN" altLang="en-US" sz="2000" dirty="0">
                <a:latin typeface="Gill Sans MT" panose="020B0502020104020203" pitchFamily="34" charset="0"/>
              </a:rPr>
              <a:t> 大模型结构，从而了解大模型按结构演进和便于进行性能拆解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92D050"/>
                </a:solidFill>
              </a:rPr>
              <a:t>具体内容</a:t>
            </a:r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000" b="1" dirty="0">
                <a:latin typeface="Gill Sans MT" panose="020B0502020104020203" pitchFamily="34" charset="0"/>
              </a:rPr>
              <a:t>模型综述：</a:t>
            </a:r>
            <a:r>
              <a:rPr lang="zh-CN" altLang="en-US" sz="2000" dirty="0">
                <a:latin typeface="Gill Sans MT" panose="020B0502020104020203" pitchFamily="34" charset="0"/>
              </a:rPr>
              <a:t>了解热点 </a:t>
            </a:r>
            <a:r>
              <a:rPr lang="en-US" altLang="zh-CN" sz="2000" dirty="0">
                <a:latin typeface="Gill Sans MT" panose="020B0502020104020203" pitchFamily="34" charset="0"/>
              </a:rPr>
              <a:t>LLM</a:t>
            </a:r>
            <a:r>
              <a:rPr lang="zh-CN" altLang="en-US" sz="2000" dirty="0">
                <a:latin typeface="Gill Sans MT" panose="020B0502020104020203" pitchFamily="34" charset="0"/>
              </a:rPr>
              <a:t> 大模型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000" b="1" dirty="0">
                <a:latin typeface="Gill Sans MT" panose="020B0502020104020203" pitchFamily="34" charset="0"/>
              </a:rPr>
              <a:t>模型结构：</a:t>
            </a:r>
            <a:r>
              <a:rPr lang="zh-CN" altLang="en-US" sz="2000" dirty="0">
                <a:latin typeface="Gill Sans MT" panose="020B0502020104020203" pitchFamily="34" charset="0"/>
              </a:rPr>
              <a:t>基于 </a:t>
            </a:r>
            <a:r>
              <a:rPr lang="en-US" altLang="zh-CN" sz="2000" dirty="0">
                <a:latin typeface="Gill Sans MT" panose="020B0502020104020203" pitchFamily="34" charset="0"/>
              </a:rPr>
              <a:t>Transformers</a:t>
            </a:r>
            <a:r>
              <a:rPr lang="zh-CN" altLang="en-US" sz="2000" dirty="0">
                <a:latin typeface="Gill Sans MT" panose="020B0502020104020203" pitchFamily="34" charset="0"/>
              </a:rPr>
              <a:t> 的</a:t>
            </a:r>
            <a:r>
              <a:rPr lang="en-US" altLang="zh-CN" sz="2000" dirty="0">
                <a:latin typeface="Gill Sans MT" panose="020B0502020104020203" pitchFamily="34" charset="0"/>
              </a:rPr>
              <a:t>3</a:t>
            </a:r>
            <a:r>
              <a:rPr lang="zh-CN" altLang="en-US" sz="2000" dirty="0">
                <a:latin typeface="Gill Sans MT" panose="020B0502020104020203" pitchFamily="34" charset="0"/>
              </a:rPr>
              <a:t>种经典 </a:t>
            </a:r>
            <a:r>
              <a:rPr lang="en-US" altLang="zh-CN" sz="2000" dirty="0">
                <a:latin typeface="Gill Sans MT" panose="020B0502020104020203" pitchFamily="34" charset="0"/>
              </a:rPr>
              <a:t>LLM</a:t>
            </a:r>
            <a:r>
              <a:rPr lang="zh-CN" altLang="en-US" sz="2000" dirty="0">
                <a:latin typeface="Gill Sans MT" panose="020B0502020104020203" pitchFamily="34" charset="0"/>
              </a:rPr>
              <a:t> 模型结构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000" b="1" dirty="0">
                <a:latin typeface="Gill Sans MT" panose="020B0502020104020203" pitchFamily="34" charset="0"/>
              </a:rPr>
              <a:t>位置编码：</a:t>
            </a:r>
            <a:r>
              <a:rPr lang="en-US" altLang="zh-CN" sz="2000" dirty="0">
                <a:latin typeface="Gill Sans MT" panose="020B0502020104020203" pitchFamily="34" charset="0"/>
              </a:rPr>
              <a:t>Position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Embedding</a:t>
            </a:r>
            <a:r>
              <a:rPr lang="zh-CN" altLang="en-US" sz="2000" dirty="0">
                <a:latin typeface="Gill Sans MT" panose="020B0502020104020203" pitchFamily="34" charset="0"/>
              </a:rPr>
              <a:t> 的常用方法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000" b="1" dirty="0">
                <a:latin typeface="Gill Sans MT" panose="020B0502020104020203" pitchFamily="34" charset="0"/>
              </a:rPr>
              <a:t>注意力层：</a:t>
            </a:r>
            <a:r>
              <a:rPr lang="en-US" altLang="zh-CN" sz="2000" dirty="0">
                <a:latin typeface="Gill Sans MT" panose="020B0502020104020203" pitchFamily="34" charset="0"/>
              </a:rPr>
              <a:t>Attention</a:t>
            </a:r>
            <a:r>
              <a:rPr lang="zh-CN" altLang="en-US" sz="2000" dirty="0">
                <a:latin typeface="Gill Sans MT" panose="020B0502020104020203" pitchFamily="34" charset="0"/>
              </a:rPr>
              <a:t> 从 </a:t>
            </a:r>
            <a:r>
              <a:rPr lang="en-US" altLang="zh-CN" sz="2000" dirty="0">
                <a:latin typeface="Gill Sans MT" panose="020B0502020104020203" pitchFamily="34" charset="0"/>
              </a:rPr>
              <a:t>MHA</a:t>
            </a:r>
            <a:r>
              <a:rPr lang="zh-CN" altLang="en-US" sz="2000" dirty="0">
                <a:latin typeface="Gill Sans MT" panose="020B0502020104020203" pitchFamily="34" charset="0"/>
              </a:rPr>
              <a:t>、</a:t>
            </a:r>
            <a:r>
              <a:rPr lang="en-US" altLang="zh-CN" sz="2000" dirty="0">
                <a:latin typeface="Gill Sans MT" panose="020B0502020104020203" pitchFamily="34" charset="0"/>
              </a:rPr>
              <a:t>MQA</a:t>
            </a:r>
            <a:r>
              <a:rPr lang="zh-CN" altLang="en-US" sz="2000" dirty="0">
                <a:latin typeface="Gill Sans MT" panose="020B0502020104020203" pitchFamily="34" charset="0"/>
              </a:rPr>
              <a:t>、</a:t>
            </a:r>
            <a:r>
              <a:rPr lang="en-US" altLang="zh-CN" sz="2000" dirty="0">
                <a:latin typeface="Gill Sans MT" panose="020B0502020104020203" pitchFamily="34" charset="0"/>
              </a:rPr>
              <a:t>GQA</a:t>
            </a:r>
            <a:r>
              <a:rPr lang="zh-CN" altLang="en-US" sz="2000" dirty="0">
                <a:latin typeface="Gill Sans MT" panose="020B0502020104020203" pitchFamily="34" charset="0"/>
              </a:rPr>
              <a:t>、</a:t>
            </a:r>
            <a:r>
              <a:rPr lang="en-US" altLang="zh-CN" sz="2000" dirty="0">
                <a:latin typeface="Gill Sans MT" panose="020B0502020104020203" pitchFamily="34" charset="0"/>
              </a:rPr>
              <a:t>MEA</a:t>
            </a:r>
            <a:r>
              <a:rPr lang="zh-CN" altLang="en-US" sz="2000" dirty="0">
                <a:latin typeface="Gill Sans MT" panose="020B0502020104020203" pitchFamily="34" charset="0"/>
              </a:rPr>
              <a:t> 到 </a:t>
            </a:r>
            <a:r>
              <a:rPr lang="en-US" altLang="zh-CN" sz="2000" dirty="0">
                <a:latin typeface="Gill Sans MT" panose="020B0502020104020203" pitchFamily="34" charset="0"/>
              </a:rPr>
              <a:t>MOE</a:t>
            </a:r>
            <a:r>
              <a:rPr lang="zh-CN" altLang="en-US" sz="2000" dirty="0">
                <a:latin typeface="Gill Sans MT" panose="020B0502020104020203" pitchFamily="34" charset="0"/>
              </a:rPr>
              <a:t> 结构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000" b="1" dirty="0">
                <a:latin typeface="Gill Sans MT" panose="020B0502020104020203" pitchFamily="34" charset="0"/>
              </a:rPr>
              <a:t>归一化层：</a:t>
            </a:r>
            <a:r>
              <a:rPr lang="en-US" altLang="zh-CN" sz="2000" dirty="0">
                <a:latin typeface="Gill Sans MT" panose="020B0502020104020203" pitchFamily="34" charset="0"/>
              </a:rPr>
              <a:t>Normalization</a:t>
            </a:r>
            <a:r>
              <a:rPr lang="zh-CN" altLang="en-US" sz="2000" dirty="0">
                <a:latin typeface="Gill Sans MT" panose="020B0502020104020203" pitchFamily="34" charset="0"/>
              </a:rPr>
              <a:t> 归一化的</a:t>
            </a:r>
            <a:r>
              <a:rPr lang="en-US" altLang="zh-CN" sz="2000" dirty="0">
                <a:latin typeface="Gill Sans MT" panose="020B0502020104020203" pitchFamily="34" charset="0"/>
              </a:rPr>
              <a:t>3</a:t>
            </a:r>
            <a:r>
              <a:rPr lang="zh-CN" altLang="en-US" sz="2000" dirty="0">
                <a:latin typeface="Gill Sans MT" panose="020B0502020104020203" pitchFamily="34" charset="0"/>
              </a:rPr>
              <a:t>种手段</a:t>
            </a:r>
            <a:r>
              <a:rPr lang="en-US" altLang="zh-CN" sz="2000" dirty="0">
                <a:latin typeface="Gill Sans MT" panose="020B0502020104020203" pitchFamily="34" charset="0"/>
              </a:rPr>
              <a:t>2</a:t>
            </a:r>
            <a:r>
              <a:rPr lang="zh-CN" altLang="en-US" sz="2000" dirty="0">
                <a:latin typeface="Gill Sans MT" panose="020B0502020104020203" pitchFamily="34" charset="0"/>
              </a:rPr>
              <a:t>个位置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000" b="1" dirty="0">
                <a:latin typeface="Gill Sans MT" panose="020B0502020104020203" pitchFamily="34" charset="0"/>
              </a:rPr>
              <a:t>训练掩码：</a:t>
            </a:r>
            <a:r>
              <a:rPr lang="zh-CN" altLang="en-US" sz="2000" dirty="0">
                <a:latin typeface="Gill Sans MT" panose="020B0502020104020203" pitchFamily="34" charset="0"/>
              </a:rPr>
              <a:t>训练数据需要进行掩码 </a:t>
            </a:r>
            <a:r>
              <a:rPr lang="en-US" altLang="zh-CN" sz="2000" dirty="0">
                <a:latin typeface="Gill Sans MT" panose="020B0502020104020203" pitchFamily="34" charset="0"/>
              </a:rPr>
              <a:t>Mask</a:t>
            </a:r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000" b="1" dirty="0">
                <a:latin typeface="Gill Sans MT" panose="020B0502020104020203" pitchFamily="34" charset="0"/>
              </a:rPr>
              <a:t>整体回顾</a:t>
            </a:r>
            <a:r>
              <a:rPr lang="zh-CN" altLang="en-US" sz="2000" dirty="0">
                <a:latin typeface="Gill Sans MT" panose="020B0502020104020203" pitchFamily="34" charset="0"/>
              </a:rPr>
              <a:t>：以 </a:t>
            </a:r>
            <a:r>
              <a:rPr lang="en-US" altLang="zh-CN" sz="2000" dirty="0">
                <a:latin typeface="Gill Sans MT" panose="020B0502020104020203" pitchFamily="34" charset="0"/>
              </a:rPr>
              <a:t>LLAMA</a:t>
            </a:r>
            <a:r>
              <a:rPr lang="zh-CN" altLang="en-US" sz="2000" dirty="0">
                <a:latin typeface="Gill Sans MT" panose="020B0502020104020203" pitchFamily="34" charset="0"/>
              </a:rPr>
              <a:t> 为例回顾 </a:t>
            </a:r>
            <a:r>
              <a:rPr lang="en-US" altLang="zh-CN" sz="2000" dirty="0">
                <a:latin typeface="Gill Sans MT" panose="020B0502020104020203" pitchFamily="34" charset="0"/>
              </a:rPr>
              <a:t>LLM</a:t>
            </a:r>
            <a:r>
              <a:rPr lang="zh-CN" altLang="en-US" sz="2000" dirty="0">
                <a:latin typeface="Gill Sans MT" panose="020B0502020104020203" pitchFamily="34" charset="0"/>
              </a:rPr>
              <a:t> 大模型结构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73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730964F-3589-9149-8301-B71E1DF87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Position Embeddings: Rotary Position Embedding (</a:t>
            </a:r>
            <a:r>
              <a:rPr kumimoji="1" lang="en-US" altLang="zh-CN" dirty="0" err="1"/>
              <a:t>RoPE</a:t>
            </a:r>
            <a:r>
              <a:rPr kumimoji="1" lang="en-US" altLang="zh-CN" dirty="0"/>
              <a:t>)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92FF9BB-3E95-6A47-83D2-A6DC0974B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6943813" cy="4994910"/>
          </a:xfrm>
        </p:spPr>
        <p:txBody>
          <a:bodyPr/>
          <a:lstStyle/>
          <a:p>
            <a:r>
              <a:rPr lang="zh-CN" altLang="en-US" dirty="0"/>
              <a:t>设计思路：我们通常会通过向量内积来计算注意力系数，如果能够对�</a:t>
            </a:r>
            <a:r>
              <a:rPr lang="en-US" altLang="zh-CN" dirty="0"/>
              <a:t>, �</a:t>
            </a:r>
            <a:r>
              <a:rPr lang="zh-CN" altLang="en-US" dirty="0"/>
              <a:t>向量注入了位置信息，然后用更新的</a:t>
            </a:r>
            <a:r>
              <a:rPr lang="en-US" altLang="zh-CN" dirty="0"/>
              <a:t>q</a:t>
            </a:r>
            <a:r>
              <a:rPr lang="zh-CN" altLang="en-US" dirty="0"/>
              <a:t>，</a:t>
            </a:r>
            <a:r>
              <a:rPr lang="en-US" altLang="zh-CN" dirty="0"/>
              <a:t>k</a:t>
            </a:r>
            <a:r>
              <a:rPr lang="zh-CN" altLang="en-US"/>
              <a:t> 向量</a:t>
            </a:r>
            <a:r>
              <a:rPr lang="zh-CN" altLang="en-US" dirty="0"/>
              <a:t>做内积就会引入位置信息</a:t>
            </a:r>
            <a:r>
              <a:rPr lang="zh-CN" altLang="en-US"/>
              <a:t>了。</a:t>
            </a:r>
            <a:endParaRPr lang="en-US" altLang="zh-CN" dirty="0"/>
          </a:p>
          <a:p>
            <a:r>
              <a:rPr lang="zh-CN" altLang="en-US" dirty="0"/>
              <a:t>对于 </a:t>
            </a:r>
            <a:r>
              <a:rPr lang="en-US" altLang="zh-CN" dirty="0"/>
              <a:t>token </a:t>
            </a:r>
            <a:r>
              <a:rPr lang="zh-CN" altLang="en-US" dirty="0"/>
              <a:t>序列中的每个词嵌入向量，首先计算其对应的 </a:t>
            </a:r>
            <a:r>
              <a:rPr lang="en-US" altLang="zh-CN" dirty="0"/>
              <a:t>query </a:t>
            </a:r>
            <a:r>
              <a:rPr lang="zh-CN" altLang="en-US" dirty="0"/>
              <a:t>和 </a:t>
            </a:r>
            <a:r>
              <a:rPr lang="en-US" altLang="zh-CN" dirty="0"/>
              <a:t>key </a:t>
            </a:r>
            <a:r>
              <a:rPr lang="zh-CN" altLang="en-US" dirty="0"/>
              <a:t>向量，然后对每个 </a:t>
            </a:r>
            <a:r>
              <a:rPr lang="en-US" altLang="zh-CN" dirty="0"/>
              <a:t>token </a:t>
            </a:r>
            <a:r>
              <a:rPr lang="zh-CN" altLang="en-US" dirty="0"/>
              <a:t>位置都计算对应的旋转位置编码，接着对每个 </a:t>
            </a:r>
            <a:r>
              <a:rPr lang="en-US" altLang="zh-CN" dirty="0"/>
              <a:t>token </a:t>
            </a:r>
            <a:r>
              <a:rPr lang="zh-CN" altLang="en-US" dirty="0"/>
              <a:t>位置的 </a:t>
            </a:r>
            <a:r>
              <a:rPr lang="en-US" altLang="zh-CN" dirty="0"/>
              <a:t>query </a:t>
            </a:r>
            <a:r>
              <a:rPr lang="zh-CN" altLang="en-US" dirty="0"/>
              <a:t>和 </a:t>
            </a:r>
            <a:r>
              <a:rPr lang="en-US" altLang="zh-CN" dirty="0"/>
              <a:t>key </a:t>
            </a:r>
            <a:r>
              <a:rPr lang="zh-CN" altLang="en-US" dirty="0"/>
              <a:t>向量的元素按照 </a:t>
            </a:r>
            <a:r>
              <a:rPr lang="zh-CN" altLang="en-US" b="1" dirty="0"/>
              <a:t>两两一组</a:t>
            </a:r>
            <a:r>
              <a:rPr lang="zh-CN" altLang="en-US" dirty="0"/>
              <a:t> 应用旋转变换，最后再计算 </a:t>
            </a:r>
            <a:r>
              <a:rPr lang="en-US" altLang="zh-CN" dirty="0"/>
              <a:t>query </a:t>
            </a:r>
            <a:r>
              <a:rPr lang="zh-CN" altLang="en-US" dirty="0"/>
              <a:t>和 </a:t>
            </a:r>
            <a:r>
              <a:rPr lang="en-US" altLang="zh-CN" dirty="0"/>
              <a:t>key </a:t>
            </a:r>
            <a:r>
              <a:rPr lang="zh-CN" altLang="en-US" dirty="0"/>
              <a:t>之间的内积得到 </a:t>
            </a:r>
            <a:r>
              <a:rPr lang="en-US" altLang="zh-CN" dirty="0"/>
              <a:t>self-attention </a:t>
            </a:r>
            <a:r>
              <a:rPr lang="zh-CN" altLang="en-US" dirty="0"/>
              <a:t>的计算结果。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7E26DB-ADC5-4146-AB62-3602E209C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670"/>
          <a:stretch/>
        </p:blipFill>
        <p:spPr>
          <a:xfrm>
            <a:off x="8393423" y="1360170"/>
            <a:ext cx="3179705" cy="499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0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5D9D6C-48B4-CF4C-BFFD-0BA9B8919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42767F-1072-DF4F-B90F-EDDB831BEE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C3DF8B-D153-8645-8178-2CE033732EA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8299AC-D744-D849-B1AE-D778BDC1A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31" y="749300"/>
            <a:ext cx="105029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63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12FA56-2DB5-6049-847E-14A725A2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15A5BA-3288-A54B-8EA7-8183653C4B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7B7983-B9A8-0646-88EA-76A01DB5DBF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FB3498-EB53-D640-B39B-A14384399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81" y="209550"/>
            <a:ext cx="106934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94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732405-D0E4-BC4A-953B-24A6F3592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01FCAE-ADED-4B48-BC56-5A5DD1DF0C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B5E209-289E-2F44-A365-C1818E31D13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98522A-03C7-1D4D-9548-CFBC4C263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231" y="1181100"/>
            <a:ext cx="100203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62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A1738C-D14F-4247-91D9-212EC1CD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85BEF9-8995-6D4B-93A4-84264D6794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286052-5C98-B448-81FE-0561555156D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0BD5AE-23F5-DD40-BC13-DC84F4196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31" y="787400"/>
            <a:ext cx="105791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2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37730B-6441-CE48-BDB6-62C33A93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F27162-888C-3A45-9D3B-A09754D8C0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B51B7D-8D39-6348-9C08-3F5089077CBB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4F70C0-B969-2A4B-86A2-F045EB29A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031" y="647700"/>
            <a:ext cx="76327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67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FE6DA-2004-6F48-A63D-2FC5EBCFC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DD23F8-73BD-FE4F-942F-E67DD47CB3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92CE93-3DD7-1D46-869E-3F2B9F5B7BC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768D6A-2660-D64D-90A5-09F529250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31" y="565150"/>
            <a:ext cx="110363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93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377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5519D-13F9-634F-B388-6B6684A05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Position Embeddings: </a:t>
            </a:r>
            <a:r>
              <a:rPr kumimoji="1" lang="en-US" altLang="zh-CN" dirty="0" err="1"/>
              <a:t>ALiBi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lang="en-US" altLang="zh-CN" dirty="0"/>
              <a:t>Attention with Linear Biases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F31455-5B9B-1640-BFB8-29E476DEE1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设计思路：</a:t>
            </a:r>
            <a:r>
              <a:rPr lang="en-US" altLang="zh-CN" dirty="0" err="1"/>
              <a:t>ALiBi</a:t>
            </a:r>
            <a:r>
              <a:rPr lang="zh-CN" altLang="en-US" dirty="0"/>
              <a:t>不向单词</a:t>
            </a:r>
            <a:r>
              <a:rPr lang="en-US" altLang="zh-CN" dirty="0"/>
              <a:t>embedding</a:t>
            </a:r>
            <a:r>
              <a:rPr lang="zh-CN" altLang="en-US" dirty="0"/>
              <a:t>中添加位置</a:t>
            </a:r>
            <a:r>
              <a:rPr lang="en-US" altLang="zh-CN" dirty="0"/>
              <a:t>embedding</a:t>
            </a:r>
            <a:r>
              <a:rPr lang="zh-CN" altLang="en-US" dirty="0"/>
              <a:t>，而是根据</a:t>
            </a:r>
            <a:r>
              <a:rPr lang="en-US" altLang="zh-CN" dirty="0"/>
              <a:t>token</a:t>
            </a:r>
            <a:r>
              <a:rPr lang="zh-CN" altLang="en-US" dirty="0"/>
              <a:t>之间的距离给 </a:t>
            </a:r>
            <a:r>
              <a:rPr lang="en-US" altLang="zh-CN" dirty="0"/>
              <a:t>attention score </a:t>
            </a:r>
            <a:r>
              <a:rPr lang="zh-CN" altLang="en-US" dirty="0"/>
              <a:t>加上一个预设好的偏置矩阵，比如 </a:t>
            </a:r>
            <a:r>
              <a:rPr lang="en-US" altLang="zh-CN" dirty="0"/>
              <a:t>q</a:t>
            </a:r>
            <a:r>
              <a:rPr lang="zh-CN" altLang="en-US" dirty="0"/>
              <a:t> 和 </a:t>
            </a:r>
            <a:r>
              <a:rPr lang="en-US" altLang="zh-CN" dirty="0"/>
              <a:t>k</a:t>
            </a:r>
            <a:r>
              <a:rPr lang="zh-CN" altLang="en-US" dirty="0"/>
              <a:t> 相对位置差 </a:t>
            </a:r>
            <a:r>
              <a:rPr lang="en-US" altLang="zh-CN" dirty="0"/>
              <a:t>1 </a:t>
            </a:r>
            <a:r>
              <a:rPr lang="zh-CN" altLang="en-US" dirty="0"/>
              <a:t>就加上一个 </a:t>
            </a:r>
            <a:r>
              <a:rPr lang="en-US" altLang="zh-CN" dirty="0"/>
              <a:t>-1 </a:t>
            </a:r>
            <a:r>
              <a:rPr lang="zh-CN" altLang="en-US" dirty="0"/>
              <a:t>的偏置，两个 </a:t>
            </a:r>
            <a:r>
              <a:rPr lang="en-US" altLang="zh-CN" dirty="0"/>
              <a:t>token </a:t>
            </a:r>
            <a:r>
              <a:rPr lang="zh-CN" altLang="en-US" dirty="0"/>
              <a:t>距离越远这个负数就越大，代表他们的相互贡献越低。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8705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15519D-13F9-634F-B388-6B6684A05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Position Embeddings: </a:t>
            </a:r>
            <a:r>
              <a:rPr kumimoji="1" lang="en-US" altLang="zh-CN" dirty="0" err="1"/>
              <a:t>ALiBi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lang="en-US" altLang="zh-CN" dirty="0"/>
              <a:t>Attention with Linear Biases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F31455-5B9B-1640-BFB8-29E476DEE1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本文的做法是不添加</a:t>
            </a:r>
            <a:r>
              <a:rPr lang="en-US" altLang="zh-CN" dirty="0"/>
              <a:t>position embedding</a:t>
            </a:r>
            <a:r>
              <a:rPr lang="zh-CN" altLang="en-US" dirty="0"/>
              <a:t>，然后添加一个静态的不学习的</a:t>
            </a:r>
            <a:r>
              <a:rPr lang="en-US" altLang="zh-CN" dirty="0"/>
              <a:t>bias</a:t>
            </a:r>
            <a:r>
              <a:rPr lang="zh-CN" altLang="en-US" dirty="0"/>
              <a:t>，如下图：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就是在</a:t>
            </a:r>
            <a:r>
              <a:rPr lang="en-US" altLang="zh-CN" dirty="0"/>
              <a:t>query</a:t>
            </a:r>
            <a:r>
              <a:rPr lang="zh-CN" altLang="en-US" dirty="0"/>
              <a:t>和</a:t>
            </a:r>
            <a:r>
              <a:rPr lang="en-US" altLang="zh-CN" dirty="0"/>
              <a:t>key</a:t>
            </a:r>
            <a:r>
              <a:rPr lang="zh-CN" altLang="en-US" dirty="0"/>
              <a:t>做矩阵点乘的基础上，加上一个常数负值，比如距离当前位置前</a:t>
            </a:r>
            <a:r>
              <a:rPr lang="en-US" altLang="zh-CN" dirty="0"/>
              <a:t>1</a:t>
            </a:r>
            <a:r>
              <a:rPr lang="zh-CN" altLang="en-US" dirty="0"/>
              <a:t>位为</a:t>
            </a:r>
            <a:r>
              <a:rPr lang="en-US" altLang="zh-CN" dirty="0"/>
              <a:t>-1</a:t>
            </a:r>
            <a:r>
              <a:rPr lang="zh-CN" altLang="en-US" dirty="0"/>
              <a:t>， 前两位为</a:t>
            </a:r>
            <a:r>
              <a:rPr lang="en-US" altLang="zh-CN" dirty="0"/>
              <a:t>-2</a:t>
            </a:r>
            <a:r>
              <a:rPr lang="zh-CN" altLang="en-US" dirty="0"/>
              <a:t>，由于注意力机制一般会有多个</a:t>
            </a:r>
            <a:r>
              <a:rPr lang="en-US" altLang="zh-CN" dirty="0"/>
              <a:t>head</a:t>
            </a:r>
            <a:r>
              <a:rPr lang="zh-CN" altLang="en-US" dirty="0"/>
              <a:t>，这里针对每一个</a:t>
            </a:r>
            <a:r>
              <a:rPr lang="en-US" altLang="zh-CN" dirty="0"/>
              <a:t>head</a:t>
            </a:r>
            <a:r>
              <a:rPr lang="zh-CN" altLang="en-US" dirty="0"/>
              <a:t>会乘上一个预设好的斜率项</a:t>
            </a:r>
            <a:r>
              <a:rPr lang="en-US" altLang="zh-CN" dirty="0"/>
              <a:t>(Slope)</a:t>
            </a:r>
            <a:r>
              <a:rPr lang="zh-CN" altLang="en-US" dirty="0"/>
              <a:t>这些常数要乘上 权重 </a:t>
            </a:r>
            <a:r>
              <a:rPr lang="en-US" altLang="zh-CN" dirty="0"/>
              <a:t>m</a:t>
            </a:r>
            <a:r>
              <a:rPr lang="zh-CN" altLang="en-US" dirty="0"/>
              <a:t>， 。举个例子，原来的注意力矩阵为�，叠加了</a:t>
            </a:r>
            <a:r>
              <a:rPr lang="en-US" altLang="zh-CN" dirty="0"/>
              <a:t>ALiBi</a:t>
            </a:r>
            <a:r>
              <a:rPr lang="zh-CN" altLang="en-US" dirty="0"/>
              <a:t>后为�</a:t>
            </a:r>
            <a:r>
              <a:rPr lang="en-US" altLang="zh-CN" dirty="0"/>
              <a:t>+�×�</a:t>
            </a:r>
            <a:r>
              <a:rPr lang="zh-CN" altLang="en-US" dirty="0"/>
              <a:t>如下所示。左侧的矩阵展示了每一对</a:t>
            </a:r>
            <a:r>
              <a:rPr lang="en-US" altLang="zh-CN" dirty="0"/>
              <a:t>query-key</a:t>
            </a:r>
            <a:r>
              <a:rPr lang="zh-CN" altLang="en-US" dirty="0"/>
              <a:t>的注意力得分。右侧的矩阵展示了每一对</a:t>
            </a:r>
            <a:r>
              <a:rPr lang="en-US" altLang="zh-CN" dirty="0"/>
              <a:t>query-key</a:t>
            </a:r>
            <a:r>
              <a:rPr lang="zh-CN" altLang="en-US" dirty="0"/>
              <a:t>之间的距离。</a:t>
            </a:r>
            <a:r>
              <a:rPr lang="en-US" altLang="zh-CN" dirty="0"/>
              <a:t>m</a:t>
            </a:r>
            <a:r>
              <a:rPr lang="zh-CN" altLang="en-US" dirty="0"/>
              <a:t>是固定的参数，每个注意头对应一个标量。</a:t>
            </a:r>
          </a:p>
          <a:p>
            <a:br>
              <a:rPr lang="zh-CN" altLang="en-US" dirty="0"/>
            </a:br>
            <a:endParaRPr lang="zh-CN" altLang="en-US" dirty="0"/>
          </a:p>
          <a:p>
            <a:r>
              <a:rPr lang="zh-CN" altLang="en-US" dirty="0"/>
              <a:t>：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535115-6EE6-874C-BF90-57A2D4839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36" y="2231040"/>
            <a:ext cx="6172200" cy="546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888C482-F094-2243-A5AA-3DCFF1C16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246" y="3765550"/>
            <a:ext cx="66040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86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Survey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6646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A97A2A93-B675-4642-A39B-7D52A67B5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E6C3C28-5608-7A45-9110-4C314CD652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704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3664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6D71EA-3734-654F-A31A-62248CE82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Attention</a:t>
            </a:r>
            <a:r>
              <a:rPr kumimoji="1" lang="zh-CN" altLang="en-US" dirty="0"/>
              <a:t>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Self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</a:t>
            </a:r>
            <a:r>
              <a:rPr kumimoji="1" lang="zh-CN" altLang="en-US" dirty="0"/>
              <a:t>，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MHA</a:t>
            </a:r>
            <a:r>
              <a:rPr kumimoji="1" lang="zh-CN" altLang="en-US" dirty="0"/>
              <a:t>，</a:t>
            </a:r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MQA</a:t>
            </a:r>
            <a:r>
              <a:rPr kumimoji="1" lang="zh-CN" altLang="en-US" dirty="0"/>
              <a:t>，</a:t>
            </a:r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r>
              <a:rPr kumimoji="1" lang="en-US" altLang="zh-CN" dirty="0"/>
              <a:t>GQA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680919-0123-A74A-8C29-A4EC36133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218" y="1333872"/>
            <a:ext cx="4569751" cy="141096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E1D0EC3-4D6A-EF4D-8780-D3BF4104C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5" y="1423561"/>
            <a:ext cx="6350000" cy="4622800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B916C5-5B42-E346-9D6E-1A730F828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33848" y="4479039"/>
            <a:ext cx="6350000" cy="1567322"/>
          </a:xfrm>
        </p:spPr>
        <p:txBody>
          <a:bodyPr/>
          <a:lstStyle/>
          <a:p>
            <a:r>
              <a:rPr lang="zh-CN" altLang="en-US" dirty="0"/>
              <a:t>单头变多头的过是通过改变张量的</a:t>
            </a:r>
            <a:r>
              <a:rPr lang="en-US" altLang="zh-CN" dirty="0"/>
              <a:t>shape</a:t>
            </a:r>
            <a:r>
              <a:rPr lang="zh-CN" altLang="en-US" dirty="0"/>
              <a:t>来完成的。具体而言，就是将</a:t>
            </a:r>
            <a:r>
              <a:rPr lang="en-US" altLang="zh-CN" dirty="0"/>
              <a:t>sequence length</a:t>
            </a:r>
            <a:r>
              <a:rPr lang="zh-CN" altLang="en-US" dirty="0"/>
              <a:t>分割成多份 </a:t>
            </a:r>
            <a:r>
              <a:rPr lang="en-US" altLang="zh-CN" dirty="0"/>
              <a:t>, Q</a:t>
            </a:r>
            <a:r>
              <a:rPr lang="zh-CN" altLang="en-US" dirty="0"/>
              <a:t>、</a:t>
            </a:r>
            <a:r>
              <a:rPr lang="en-US" altLang="zh-CN" dirty="0"/>
              <a:t>K</a:t>
            </a:r>
            <a:r>
              <a:rPr lang="zh-CN" altLang="en-US" dirty="0"/>
              <a:t>、</a:t>
            </a:r>
            <a:r>
              <a:rPr lang="en-US" altLang="zh-CN" dirty="0"/>
              <a:t>V </a:t>
            </a:r>
            <a:r>
              <a:rPr lang="zh-CN" altLang="en-US" dirty="0"/>
              <a:t>的 </a:t>
            </a:r>
            <a:r>
              <a:rPr lang="en-US" altLang="zh-CN" dirty="0"/>
              <a:t>shape=[S,D] → [H,S</a:t>
            </a:r>
            <a:r>
              <a:rPr lang="zh-CN" altLang="en-US" dirty="0"/>
              <a:t>，</a:t>
            </a:r>
            <a:r>
              <a:rPr lang="en-US" altLang="zh-CN" dirty="0"/>
              <a:t>D/H] </a:t>
            </a:r>
            <a:r>
              <a:rPr lang="zh-CN" altLang="en-US" dirty="0"/>
              <a:t>，得到</a:t>
            </a:r>
            <a:r>
              <a:rPr lang="en-US" altLang="zh-CN" dirty="0"/>
              <a:t>H</a:t>
            </a:r>
            <a:r>
              <a:rPr lang="zh-CN" altLang="en-US" dirty="0"/>
              <a:t>个头。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79AB1CEF-237C-9B4E-B1A3-8F242EA3246D}"/>
              </a:ext>
            </a:extLst>
          </p:cNvPr>
          <p:cNvSpPr txBox="1">
            <a:spLocks/>
          </p:cNvSpPr>
          <p:nvPr/>
        </p:nvSpPr>
        <p:spPr>
          <a:xfrm>
            <a:off x="5237108" y="2378961"/>
            <a:ext cx="6350000" cy="156732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将 </a:t>
            </a:r>
            <a:r>
              <a:rPr lang="en-US" altLang="zh-CN" dirty="0"/>
              <a:t>H </a:t>
            </a:r>
            <a:r>
              <a:rPr lang="zh-CN" altLang="en-US" dirty="0"/>
              <a:t>个头的结果拼接得到最后的输出：</a:t>
            </a:r>
            <a:r>
              <a:rPr lang="en-US" altLang="zh-CN" dirty="0"/>
              <a:t>[H,S</a:t>
            </a:r>
            <a:r>
              <a:rPr lang="zh-CN" altLang="en-US" dirty="0"/>
              <a:t>，</a:t>
            </a:r>
            <a:r>
              <a:rPr lang="en-US" altLang="zh-CN" dirty="0"/>
              <a:t>D/H]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=[S,D] 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2403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613BDA-EE24-8141-8C6C-38151259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Attention: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Self Attention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901DB4FA-15F0-0D4B-BDA9-E2EEAE21A29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对于输入的句子 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，通过 </a:t>
                </a:r>
                <a:r>
                  <a:rPr lang="en-US" altLang="zh-CN" dirty="0"/>
                  <a:t>WordEmbedding </a:t>
                </a:r>
                <a:r>
                  <a:rPr lang="zh-CN" altLang="en-US" dirty="0"/>
                  <a:t>得到该句子中每个字的字向量，同时通过 </a:t>
                </a:r>
                <a:r>
                  <a:rPr lang="en-US" altLang="zh-CN" dirty="0"/>
                  <a:t>Positional Encoding </a:t>
                </a:r>
                <a:r>
                  <a:rPr lang="zh-CN" altLang="en-US" dirty="0"/>
                  <a:t>得到所有字的位置向量，将其相加（维度相同，可以直接相加），得到该字真正的向量表示。第 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 个字的向量记作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901DB4FA-15F0-0D4B-BDA9-E2EEAE21A2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2A6EF0A2-7A2C-4A43-94CC-51334B17C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631" y="3710151"/>
            <a:ext cx="76835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70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613BDA-EE24-8141-8C6C-38151259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Attention: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Self Attention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901DB4FA-15F0-0D4B-BDA9-E2EEAE21A29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接着定义三个权重矩阵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zh-CN" altLang="en-US" dirty="0"/>
                  <a:t>，使用这三个矩阵分别对所有的字向量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进行线性变换，因此字向量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衍生出三个新的向量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。现在将所有的向量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拼成一个大矩阵记作</a:t>
                </a:r>
                <a:r>
                  <a:rPr lang="zh-CN" altLang="en-US" b="1" dirty="0"/>
                  <a:t>查询矩阵 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dirty="0"/>
                  <a:t>，将所有的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 向量拼成一个大矩阵记作</a:t>
                </a:r>
                <a:r>
                  <a:rPr lang="zh-CN" altLang="en-US" b="1" dirty="0"/>
                  <a:t>键矩阵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zh-CN" altLang="en-US" dirty="0"/>
                  <a:t>，将所有的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 向量拼成一个大矩阵，记作</a:t>
                </a:r>
                <a:r>
                  <a:rPr lang="zh-CN" altLang="en-US" b="1" dirty="0"/>
                  <a:t>值矩阵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901DB4FA-15F0-0D4B-BDA9-E2EEAE21A2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E5A53E9-2543-2F4C-9E1F-95DE7FCBC7A1}"/>
                  </a:ext>
                </a:extLst>
              </p:cNvPr>
              <p:cNvSpPr txBox="1"/>
              <p:nvPr/>
            </p:nvSpPr>
            <p:spPr>
              <a:xfrm>
                <a:off x="3307776" y="3429000"/>
                <a:ext cx="5581207" cy="402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b="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0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>
                  <a:solidFill>
                    <a:srgbClr val="1D1D1A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E5A53E9-2543-2F4C-9E1F-95DE7FCBC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776" y="3429000"/>
                <a:ext cx="5581207" cy="402546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A7AE8A7-BB95-E34A-8130-E86ED1FA1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421" y="4105998"/>
            <a:ext cx="70739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56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90DA2F6-BE39-424F-9AE3-0317B02D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Attention: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Self Attention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9D981119-1897-344C-9133-65AD27BD2B6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为了获得第一个字的注意力权重，我们需要用第一个字的查询向量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 乘以键矩阵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dirty="0"/>
                  <a:t>，以此类推</a:t>
                </a: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9D981119-1897-344C-9133-65AD27BD2B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9BA915A7-9FDE-FC46-93BA-28DB77D0E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181" y="3429000"/>
            <a:ext cx="7518400" cy="309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5A784CF-2EFB-7543-AA01-3845A40EE321}"/>
                  </a:ext>
                </a:extLst>
              </p:cNvPr>
              <p:cNvSpPr/>
              <p:nvPr/>
            </p:nvSpPr>
            <p:spPr>
              <a:xfrm>
                <a:off x="4349290" y="2140766"/>
                <a:ext cx="3699346" cy="5076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5A784CF-2EFB-7543-AA01-3845A40EE3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90" y="2140766"/>
                <a:ext cx="3699346" cy="507639"/>
              </a:xfrm>
              <a:prstGeom prst="rect">
                <a:avLst/>
              </a:prstGeom>
              <a:blipFill>
                <a:blip r:embed="rId4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725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D8B9ED30-84A4-0C4D-8673-154FD0716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Attention: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Self Attention</a:t>
            </a:r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5133F96-8CCC-F047-B2C0-F05867AD04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之后还需要将得到的值经过 </a:t>
            </a:r>
            <a:r>
              <a:rPr lang="en-US" altLang="zh-CN" dirty="0"/>
              <a:t>softmax</a:t>
            </a:r>
            <a:r>
              <a:rPr lang="zh-CN" altLang="en-US" dirty="0"/>
              <a:t>，使得它们的和为 </a:t>
            </a:r>
            <a:r>
              <a:rPr lang="en-US" altLang="zh-CN" dirty="0"/>
              <a:t>1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695AC68-E106-2643-9427-9BB695856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578" y="3083611"/>
            <a:ext cx="8089900" cy="3111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393EB57-CD52-4B48-972E-9E8E59DC018A}"/>
                  </a:ext>
                </a:extLst>
              </p:cNvPr>
              <p:cNvSpPr/>
              <p:nvPr/>
            </p:nvSpPr>
            <p:spPr>
              <a:xfrm>
                <a:off x="4349290" y="2140766"/>
                <a:ext cx="3610476" cy="5373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𝑠𝑜𝑓𝑡𝑎𝑚𝑥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type m:val="lin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rad>
                        </m:den>
                      </m:f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393EB57-CD52-4B48-972E-9E8E59DC01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90" y="2140766"/>
                <a:ext cx="3610476" cy="537327"/>
              </a:xfrm>
              <a:prstGeom prst="rect">
                <a:avLst/>
              </a:prstGeom>
              <a:blipFill>
                <a:blip r:embed="rId3"/>
                <a:stretch>
                  <a:fillRect t="-100000" b="-160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903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2AE9BE5-D7DA-324E-A98F-4937AC8BA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031" y="2759646"/>
            <a:ext cx="7632700" cy="396240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700FB928-D4E3-894E-815E-8FF99EB1F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Attention: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Self Attention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0E051C83-1FBE-D449-B745-3DF1909C353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有了权重之后，将权重其分别乘以对应字的值向量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：</a:t>
                </a: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0E051C83-1FBE-D449-B745-3DF1909C35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5B9723E-A807-3C49-9398-EFF6FEF2EC8E}"/>
                  </a:ext>
                </a:extLst>
              </p:cNvPr>
              <p:cNvSpPr/>
              <p:nvPr/>
            </p:nvSpPr>
            <p:spPr>
              <a:xfrm>
                <a:off x="5033539" y="2007392"/>
                <a:ext cx="2143664" cy="1126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5B9723E-A807-3C49-9398-EFF6FEF2E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539" y="2007392"/>
                <a:ext cx="2143664" cy="1126142"/>
              </a:xfrm>
              <a:prstGeom prst="rect">
                <a:avLst/>
              </a:prstGeom>
              <a:blipFill>
                <a:blip r:embed="rId4"/>
                <a:stretch>
                  <a:fillRect l="-15976" t="-101111" b="-15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179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2AD28B2-2067-2C44-BFC7-D57BA81D9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Attention: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Self Attention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5E8D6AE-8D42-6A4F-BBAB-FBED3CFC11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最后将这些</a:t>
            </a:r>
            <a:r>
              <a:rPr lang="zh-CN" altLang="en-US" b="1" dirty="0"/>
              <a:t>权重化后的值向量求和</a:t>
            </a:r>
            <a:r>
              <a:rPr lang="zh-CN" altLang="en-US" dirty="0"/>
              <a:t>，得到第一个字的输出（见下图）</a:t>
            </a:r>
            <a:r>
              <a:rPr lang="en-US" altLang="zh-CN" dirty="0"/>
              <a:t>,</a:t>
            </a:r>
            <a:r>
              <a:rPr lang="zh-CN" altLang="en-US" dirty="0"/>
              <a:t>对其它的输入向量也执行相同的操作，即可得到通过 </a:t>
            </a:r>
            <a:r>
              <a:rPr lang="en-US" altLang="zh-CN" dirty="0"/>
              <a:t>self-attention </a:t>
            </a:r>
            <a:r>
              <a:rPr lang="zh-CN" altLang="en-US" dirty="0"/>
              <a:t>后的所有输出</a:t>
            </a:r>
          </a:p>
          <a:p>
            <a:br>
              <a:rPr lang="zh-CN" altLang="en-US" dirty="0"/>
            </a:br>
            <a:endParaRPr lang="zh-CN" altLang="en-US" dirty="0"/>
          </a:p>
          <a:p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C7B754-A234-B643-9059-42F43B0A3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981" y="1953391"/>
            <a:ext cx="76708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02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944AD3-94A1-C844-8C46-8EE372F69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Attention: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Self Attention</a:t>
            </a:r>
            <a:r>
              <a:rPr kumimoji="1" lang="zh-CN" altLang="en-US" dirty="0"/>
              <a:t>，</a:t>
            </a:r>
            <a:r>
              <a:rPr lang="zh-CN" altLang="en-US" dirty="0"/>
              <a:t>矩阵计算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820FAA55-CC42-5445-A0CA-2BBE776C2EE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第一步就不是计算某个时刻的 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了，而是一次计算所有时刻的 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zh-CN" altLang="en-US" dirty="0"/>
                  <a:t>。计算过程如下图所示，这里的输入是一个矩阵 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，矩阵第 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 行为第 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 个词的词向量表示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。</a:t>
                </a:r>
              </a:p>
              <a:p>
                <a:br>
                  <a:rPr lang="zh-CN" altLang="en-US" dirty="0"/>
                </a:b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820FAA55-CC42-5445-A0CA-2BBE776C2E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DB50BBC-4D2A-204F-92D8-B274F3F29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77" y="2517008"/>
            <a:ext cx="36830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79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模型结构演进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11AC5B6-53ED-5943-A330-E7D8D1CA6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GPT3</a:t>
            </a:r>
          </a:p>
          <a:p>
            <a:r>
              <a:rPr lang="en-US" altLang="zh-CN" dirty="0"/>
              <a:t>LLAMA1</a:t>
            </a:r>
          </a:p>
          <a:p>
            <a:r>
              <a:rPr lang="en-US" altLang="zh-CN" dirty="0"/>
              <a:t>LLAMA2</a:t>
            </a:r>
          </a:p>
          <a:p>
            <a:r>
              <a:rPr lang="en-US" altLang="zh-CN" dirty="0"/>
              <a:t>Baichuan1</a:t>
            </a:r>
          </a:p>
          <a:p>
            <a:r>
              <a:rPr lang="en-US" altLang="zh-CN" dirty="0"/>
              <a:t>Baichuan2</a:t>
            </a:r>
          </a:p>
          <a:p>
            <a:r>
              <a:rPr lang="en-US" altLang="zh-CN" dirty="0"/>
              <a:t>Qwen</a:t>
            </a:r>
          </a:p>
          <a:p>
            <a:r>
              <a:rPr lang="en-US" altLang="zh-CN" dirty="0"/>
              <a:t>Mistral</a:t>
            </a:r>
            <a:r>
              <a:rPr lang="zh-CN" altLang="en-US" dirty="0"/>
              <a:t> </a:t>
            </a:r>
            <a:r>
              <a:rPr lang="en-US" altLang="zh-CN" dirty="0"/>
              <a:t>MOE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071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EAC6574-8173-7347-8836-0490FABC6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Attention: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Self Attention</a:t>
            </a:r>
            <a:r>
              <a:rPr kumimoji="1" lang="zh-CN" altLang="en-US" dirty="0"/>
              <a:t>，</a:t>
            </a:r>
            <a:r>
              <a:rPr lang="zh-CN" altLang="en-US" dirty="0"/>
              <a:t>矩阵计算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8186D0AA-0AE6-AB49-9EBC-27C3C76875B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接下来将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dirty="0"/>
                  <a:t> 和 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/>
                  <a:t> 相乘，然后除以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rad>
                  </m:oMath>
                </a14:m>
                <a:r>
                  <a:rPr lang="zh-CN" altLang="en-US" dirty="0"/>
                  <a:t>，经过 </a:t>
                </a:r>
                <a:r>
                  <a:rPr lang="en-US" altLang="zh-CN" dirty="0"/>
                  <a:t>softmax </a:t>
                </a:r>
                <a:r>
                  <a:rPr lang="zh-CN" altLang="en-US" dirty="0"/>
                  <a:t>以后再乘以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zh-CN" altLang="en-US" dirty="0"/>
                  <a:t> 得到最终输出。</a:t>
                </a: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8186D0AA-0AE6-AB49-9EBC-27C3C76875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828AEA0A-51B2-C149-8CB7-7EC198241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281" y="2324100"/>
            <a:ext cx="56642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0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8CD3CCB-1327-4241-9A89-F9CE6D09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Attention: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MHA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Multi-Head Attention</a:t>
            </a:r>
            <a:r>
              <a:rPr kumimoji="1" lang="zh-CN" altLang="en-US" dirty="0"/>
              <a:t>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56B9C246-5219-3D4F-B3D2-316B473330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前面定义的一组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altLang="zh-CN" dirty="0"/>
                  <a:t> </a:t>
                </a:r>
                <a:r>
                  <a:rPr lang="zh-CN" altLang="en-US" dirty="0"/>
                  <a:t>可以让一个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 关注到与之有关联的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Multi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Head</a:t>
                </a:r>
                <a:r>
                  <a:rPr lang="zh-CN" altLang="en-US" dirty="0"/>
                  <a:t> 定义多组 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zh-CN" altLang="en-US" dirty="0"/>
                  <a:t>，让其分别关注不同的上下文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。计算多组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altLang="zh-CN" dirty="0"/>
                  <a:t> </a:t>
                </a:r>
                <a:r>
                  <a:rPr lang="zh-CN" altLang="en-US" dirty="0"/>
                  <a:t>的过程还是一样，区别在于线性变换的矩阵从一组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 </a:t>
                </a:r>
                <a:r>
                  <a:rPr lang="zh-CN" altLang="en-US" dirty="0"/>
                  <a:t>变成了多组 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e>
                    </m:d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  ⋯</m:t>
                    </m:r>
                  </m:oMath>
                </a14:m>
                <a:r>
                  <a:rPr lang="en-US" altLang="zh-CN" dirty="0"/>
                  <a:t> </a:t>
                </a:r>
                <a:br>
                  <a:rPr lang="zh-CN" altLang="en-US" dirty="0"/>
                </a:br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56B9C246-5219-3D4F-B3D2-316B47333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7963E21C-D2BB-3447-8A0E-26ED75711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40" y="3088412"/>
            <a:ext cx="5144841" cy="30397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EE296EF-7541-9047-B433-49FC518A9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439" y="3277597"/>
            <a:ext cx="5286611" cy="250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98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613BDA-EE24-8141-8C6C-38151259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Attention</a:t>
            </a:r>
            <a:r>
              <a:rPr kumimoji="1" lang="zh-CN" altLang="en-US" dirty="0"/>
              <a:t>：</a:t>
            </a:r>
            <a:r>
              <a:rPr kumimoji="1" lang="en-US" altLang="zh-CN" dirty="0"/>
              <a:t>MQA</a:t>
            </a:r>
            <a:r>
              <a:rPr kumimoji="1" lang="zh-CN" altLang="en-US" dirty="0"/>
              <a:t>，</a:t>
            </a:r>
            <a:r>
              <a:rPr lang="en-US" altLang="zh-CN" dirty="0"/>
              <a:t> Multi-Query Attention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1DB4FA-15F0-0D4B-BDA9-E2EEAE21A2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设计思路：</a:t>
            </a:r>
            <a:r>
              <a:rPr lang="en-US" altLang="zh-CN" dirty="0"/>
              <a:t> MQA </a:t>
            </a:r>
            <a:r>
              <a:rPr lang="zh-CN" altLang="en-US" dirty="0"/>
              <a:t>让所有的头之间 </a:t>
            </a:r>
            <a:r>
              <a:rPr lang="zh-CN" altLang="en-US" b="1" dirty="0"/>
              <a:t>共享 </a:t>
            </a:r>
            <a:r>
              <a:rPr lang="zh-CN" altLang="en-US" dirty="0"/>
              <a:t>同一份 </a:t>
            </a:r>
            <a:r>
              <a:rPr lang="en-US" altLang="zh-CN" dirty="0"/>
              <a:t>Key </a:t>
            </a:r>
            <a:r>
              <a:rPr lang="zh-CN" altLang="en-US" dirty="0"/>
              <a:t>和 </a:t>
            </a:r>
            <a:r>
              <a:rPr lang="en-US" altLang="zh-CN" dirty="0"/>
              <a:t>Value </a:t>
            </a:r>
            <a:r>
              <a:rPr lang="zh-CN" altLang="en-US" dirty="0"/>
              <a:t>矩阵，每个头只单独保留了一份 </a:t>
            </a:r>
            <a:r>
              <a:rPr lang="en-US" altLang="zh-CN" dirty="0"/>
              <a:t>Query </a:t>
            </a:r>
            <a:r>
              <a:rPr lang="zh-CN" altLang="en-US" dirty="0"/>
              <a:t>参数，从而大大减少 </a:t>
            </a:r>
            <a:r>
              <a:rPr lang="en-US" altLang="zh-CN" dirty="0"/>
              <a:t>Key </a:t>
            </a:r>
            <a:r>
              <a:rPr lang="zh-CN" altLang="en-US" dirty="0"/>
              <a:t>和 </a:t>
            </a:r>
            <a:r>
              <a:rPr lang="en-US" altLang="zh-CN" dirty="0"/>
              <a:t>Value </a:t>
            </a:r>
            <a:r>
              <a:rPr lang="zh-CN" altLang="en-US" dirty="0"/>
              <a:t>矩阵的参数量。可以看到</a:t>
            </a:r>
            <a:r>
              <a:rPr lang="en-US" altLang="zh-CN" dirty="0"/>
              <a:t>MHA</a:t>
            </a:r>
            <a:r>
              <a:rPr lang="zh-CN" altLang="en-US" dirty="0"/>
              <a:t>中每个</a:t>
            </a:r>
            <a:r>
              <a:rPr lang="en-US" altLang="zh-CN" dirty="0"/>
              <a:t>head</a:t>
            </a:r>
            <a:r>
              <a:rPr lang="zh-CN" altLang="en-US" dirty="0"/>
              <a:t>独立维护自己的</a:t>
            </a:r>
            <a:r>
              <a:rPr lang="en-US" altLang="zh-CN" dirty="0"/>
              <a:t>K V c a c h e </a:t>
            </a:r>
            <a:r>
              <a:rPr lang="en-US" altLang="zh-CN" dirty="0" err="1"/>
              <a:t>KVcacheKVcache</a:t>
            </a:r>
            <a:r>
              <a:rPr lang="zh-CN" altLang="en-US" dirty="0"/>
              <a:t>。在</a:t>
            </a:r>
            <a:r>
              <a:rPr lang="en-US" altLang="zh-CN" dirty="0"/>
              <a:t>MQA</a:t>
            </a:r>
            <a:r>
              <a:rPr lang="zh-CN" altLang="en-US" dirty="0"/>
              <a:t>中则是同一层</a:t>
            </a:r>
            <a:r>
              <a:rPr lang="en-US" altLang="zh-CN" dirty="0"/>
              <a:t>Transformer</a:t>
            </a:r>
            <a:r>
              <a:rPr lang="zh-CN" altLang="en-US" dirty="0"/>
              <a:t>中的所有</a:t>
            </a:r>
            <a:r>
              <a:rPr lang="en-US" altLang="zh-CN" dirty="0"/>
              <a:t>head</a:t>
            </a:r>
            <a:r>
              <a:rPr lang="zh-CN" altLang="en-US" dirty="0"/>
              <a:t>维护一个</a:t>
            </a:r>
            <a:r>
              <a:rPr lang="en-US" altLang="zh-CN" dirty="0"/>
              <a:t>K V c a c h e </a:t>
            </a:r>
            <a:r>
              <a:rPr lang="en-US" altLang="zh-CN" dirty="0" err="1"/>
              <a:t>KVcacheKVcache</a:t>
            </a:r>
            <a:r>
              <a:rPr lang="zh-CN" altLang="en-US" dirty="0"/>
              <a:t>，那么</a:t>
            </a:r>
            <a:r>
              <a:rPr lang="en-US" altLang="zh-CN" dirty="0"/>
              <a:t>K V c a c h e </a:t>
            </a:r>
            <a:r>
              <a:rPr lang="en-US" altLang="zh-CN" dirty="0" err="1"/>
              <a:t>KVcacheKVcache</a:t>
            </a:r>
            <a:r>
              <a:rPr lang="zh-CN" altLang="en-US" dirty="0"/>
              <a:t>的显存可以明显的减少</a:t>
            </a:r>
            <a:r>
              <a:rPr lang="en-US" altLang="zh-CN" dirty="0"/>
              <a:t>h </a:t>
            </a:r>
            <a:r>
              <a:rPr lang="en-US" altLang="zh-CN" dirty="0" err="1"/>
              <a:t>hh</a:t>
            </a:r>
            <a:r>
              <a:rPr lang="zh-CN" altLang="en-US" dirty="0"/>
              <a:t>倍。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2B728F-64C6-7B41-AC7A-EFA3045CF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006" y="2685890"/>
            <a:ext cx="6486121" cy="361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79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613BDA-EE24-8141-8C6C-38151259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Attention: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GQA</a:t>
            </a:r>
            <a:r>
              <a:rPr kumimoji="1" lang="zh-CN" altLang="en-US" dirty="0"/>
              <a:t>，</a:t>
            </a:r>
            <a:r>
              <a:rPr lang="en-US" altLang="zh-CN" dirty="0"/>
              <a:t>Grouped Query Attention 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1DB4FA-15F0-0D4B-BDA9-E2EEAE21A2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335731" cy="4994910"/>
          </a:xfrm>
        </p:spPr>
        <p:txBody>
          <a:bodyPr/>
          <a:lstStyle/>
          <a:p>
            <a:r>
              <a:rPr lang="zh-CN" altLang="en-US" dirty="0"/>
              <a:t>仅使用单个键值头的多查询注意力 </a:t>
            </a:r>
            <a:r>
              <a:rPr lang="en-US" altLang="zh-CN" dirty="0"/>
              <a:t>(MQA) </a:t>
            </a:r>
            <a:r>
              <a:rPr lang="zh-CN" altLang="en-US" dirty="0"/>
              <a:t>大大加快了解码器推理。分组查询注意力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C935F3-6058-DB4E-BA0D-73043F293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053" y="1270170"/>
            <a:ext cx="4965055" cy="502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26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B06D8-63BA-FA4B-8374-9191CF2E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19F07D-FFC1-D941-B21C-A2BA8DEA56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6F030D-527A-DD47-81E5-3B4C0EEB348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23948A-673E-1940-BE6A-CC6AFBDDE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407" y="1160274"/>
            <a:ext cx="8630611" cy="534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9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ADBAA34-7106-A24E-9E48-0822D93FC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Attention:</a:t>
            </a:r>
            <a:r>
              <a:rPr kumimoji="1" lang="zh-CN" altLang="en-US" dirty="0"/>
              <a:t> </a:t>
            </a:r>
            <a:r>
              <a:rPr lang="en-US" altLang="zh-CN" b="0" dirty="0"/>
              <a:t>Mixture of Experts</a:t>
            </a:r>
            <a:r>
              <a:rPr lang="zh-CN" altLang="en-US" b="0" dirty="0"/>
              <a:t>，</a:t>
            </a:r>
            <a:r>
              <a:rPr lang="en-US" altLang="zh-CN" b="0" dirty="0"/>
              <a:t>MOE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924911-217F-2048-A6C0-C0A743CE83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混合专家模型，英文叫</a:t>
            </a:r>
            <a:r>
              <a:rPr lang="en-US" altLang="zh-CN" dirty="0"/>
              <a:t>Mixture of Experts (MoE) </a:t>
            </a:r>
            <a:r>
              <a:rPr lang="zh-CN" altLang="en-US" dirty="0"/>
              <a:t>是一种模型设计策略，它通过将多个模型（称为</a:t>
            </a:r>
            <a:r>
              <a:rPr lang="en-US" altLang="zh-CN" dirty="0"/>
              <a:t>"</a:t>
            </a:r>
            <a:r>
              <a:rPr lang="zh-CN" altLang="en-US" dirty="0"/>
              <a:t>专家</a:t>
            </a:r>
            <a:r>
              <a:rPr lang="en-US" altLang="zh-CN" dirty="0"/>
              <a:t>"</a:t>
            </a:r>
            <a:r>
              <a:rPr lang="zh-CN" altLang="en-US" dirty="0"/>
              <a:t>）直接结合在一起，以获得更好的预测性能。在大模型中，</a:t>
            </a:r>
            <a:r>
              <a:rPr lang="en-US" altLang="zh-CN" dirty="0"/>
              <a:t>MoE</a:t>
            </a:r>
            <a:r>
              <a:rPr lang="zh-CN" altLang="en-US" dirty="0"/>
              <a:t>方案可以有效地提高模型的容量和效率。一般而言，大模型的</a:t>
            </a:r>
            <a:r>
              <a:rPr lang="en-US" altLang="zh-CN" dirty="0"/>
              <a:t>MoE</a:t>
            </a:r>
            <a:r>
              <a:rPr lang="zh-CN" altLang="en-US" dirty="0"/>
              <a:t>有一个门控机制和一套门控输出机制来合并和平衡专家的选择，用于决定每个专家对最终预测的；有一套专家选择机制，会根据门控机制的输出选择一部分专家进行预测。这样可以减少计算量，并使模型能够针对不同的输入选择最合适的专家。还有一套训练机制。</a:t>
            </a:r>
          </a:p>
        </p:txBody>
      </p:sp>
    </p:spTree>
    <p:extLst>
      <p:ext uri="{BB962C8B-B14F-4D97-AF65-F5344CB8AC3E}">
        <p14:creationId xmlns:p14="http://schemas.microsoft.com/office/powerpoint/2010/main" val="3069337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 </a:t>
            </a:r>
            <a:r>
              <a:rPr kumimoji="1" lang="en-US" altLang="zh-CN" dirty="0"/>
              <a:t>Normalization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729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613BDA-EE24-8141-8C6C-38151259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Normalization Methods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C12FBD5-3E82-BF4D-9D8D-10B7E54D79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00" y="1360488"/>
            <a:ext cx="10615850" cy="4994275"/>
          </a:xfrm>
        </p:spPr>
      </p:pic>
    </p:spTree>
    <p:extLst>
      <p:ext uri="{BB962C8B-B14F-4D97-AF65-F5344CB8AC3E}">
        <p14:creationId xmlns:p14="http://schemas.microsoft.com/office/powerpoint/2010/main" val="49659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613BDA-EE24-8141-8C6C-38151259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Normalization Methods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8FFCA24-8821-1945-A0B7-D8AB85E30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033453" cy="4994910"/>
          </a:xfrm>
        </p:spPr>
        <p:txBody>
          <a:bodyPr/>
          <a:lstStyle/>
          <a:p>
            <a:r>
              <a:rPr kumimoji="1" lang="zh-CN" altLang="en-US" dirty="0"/>
              <a:t>归一化层的作用是对网络的输入或某一层的输出进行标准化处理，使得数据分布更加平稳，有利于网络训练的稳定性和泛化能力。</a:t>
            </a:r>
            <a:endParaRPr kumimoji="1" lang="en-US" altLang="zh-CN" dirty="0"/>
          </a:p>
          <a:p>
            <a:r>
              <a:rPr kumimoji="1" lang="zh-CN" altLang="en-US" dirty="0"/>
              <a:t>通俗来说，就是将输入数据尽量映射到均值为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、方差为</a:t>
            </a:r>
            <a:r>
              <a:rPr kumimoji="1" lang="en-US" altLang="zh-CN" dirty="0"/>
              <a:t>1</a:t>
            </a:r>
            <a:r>
              <a:rPr kumimoji="1" lang="zh-CN" altLang="en-US" dirty="0"/>
              <a:t>的标准正态分布上。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0964700-BA1B-834A-AB65-20C5BECA4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992" y="665465"/>
            <a:ext cx="4594231" cy="568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59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34A6A99-821B-F746-8D1A-A22661ABC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Normalization Methods: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LayerNorm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A14D85-F8CA-6B4C-A92C-C128081A66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/>
              <a:t>LayerNorm</a:t>
            </a:r>
            <a:r>
              <a:rPr lang="zh-CN" altLang="en-US" dirty="0"/>
              <a:t> 分为 </a:t>
            </a:r>
            <a:r>
              <a:rPr lang="en-US" altLang="zh-CN" dirty="0"/>
              <a:t>Pre-LN</a:t>
            </a:r>
            <a:r>
              <a:rPr lang="zh-CN" altLang="en-US" dirty="0"/>
              <a:t> 和 </a:t>
            </a:r>
            <a:r>
              <a:rPr lang="en-US" altLang="zh-CN" dirty="0"/>
              <a:t>Post-LN</a:t>
            </a:r>
            <a:r>
              <a:rPr lang="zh-CN" altLang="en-US" dirty="0"/>
              <a:t> 两种，有研究表明，</a:t>
            </a:r>
            <a:r>
              <a:rPr lang="en-US" altLang="zh-CN" dirty="0"/>
              <a:t>Post-LN</a:t>
            </a:r>
            <a:r>
              <a:rPr lang="zh-CN" altLang="en-US" dirty="0"/>
              <a:t> 在训练过程中不稳定，因此目前大模型基本都采用 </a:t>
            </a:r>
            <a:r>
              <a:rPr lang="en-US" altLang="zh-CN" dirty="0"/>
              <a:t>Pre-LN</a:t>
            </a:r>
            <a:r>
              <a:rPr lang="zh-CN" altLang="en-US" dirty="0"/>
              <a:t> 的训练方式。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585DB1-D3C5-CE40-B8D4-350FB5D99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054" y="2692579"/>
            <a:ext cx="6169057" cy="317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4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0733559-6632-C540-BBBA-8137B51D8F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533671"/>
              </p:ext>
            </p:extLst>
          </p:nvPr>
        </p:nvGraphicFramePr>
        <p:xfrm>
          <a:off x="430246" y="583366"/>
          <a:ext cx="11298457" cy="56467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9370">
                  <a:extLst>
                    <a:ext uri="{9D8B030D-6E8A-4147-A177-3AD203B41FA5}">
                      <a16:colId xmlns:a16="http://schemas.microsoft.com/office/drawing/2014/main" val="1513603124"/>
                    </a:ext>
                  </a:extLst>
                </a:gridCol>
                <a:gridCol w="929917">
                  <a:extLst>
                    <a:ext uri="{9D8B030D-6E8A-4147-A177-3AD203B41FA5}">
                      <a16:colId xmlns:a16="http://schemas.microsoft.com/office/drawing/2014/main" val="3608148882"/>
                    </a:ext>
                  </a:extLst>
                </a:gridCol>
                <a:gridCol w="929917">
                  <a:extLst>
                    <a:ext uri="{9D8B030D-6E8A-4147-A177-3AD203B41FA5}">
                      <a16:colId xmlns:a16="http://schemas.microsoft.com/office/drawing/2014/main" val="763588480"/>
                    </a:ext>
                  </a:extLst>
                </a:gridCol>
                <a:gridCol w="929917">
                  <a:extLst>
                    <a:ext uri="{9D8B030D-6E8A-4147-A177-3AD203B41FA5}">
                      <a16:colId xmlns:a16="http://schemas.microsoft.com/office/drawing/2014/main" val="2234548420"/>
                    </a:ext>
                  </a:extLst>
                </a:gridCol>
                <a:gridCol w="929917">
                  <a:extLst>
                    <a:ext uri="{9D8B030D-6E8A-4147-A177-3AD203B41FA5}">
                      <a16:colId xmlns:a16="http://schemas.microsoft.com/office/drawing/2014/main" val="49226743"/>
                    </a:ext>
                  </a:extLst>
                </a:gridCol>
                <a:gridCol w="929917">
                  <a:extLst>
                    <a:ext uri="{9D8B030D-6E8A-4147-A177-3AD203B41FA5}">
                      <a16:colId xmlns:a16="http://schemas.microsoft.com/office/drawing/2014/main" val="2415578911"/>
                    </a:ext>
                  </a:extLst>
                </a:gridCol>
                <a:gridCol w="929917">
                  <a:extLst>
                    <a:ext uri="{9D8B030D-6E8A-4147-A177-3AD203B41FA5}">
                      <a16:colId xmlns:a16="http://schemas.microsoft.com/office/drawing/2014/main" val="2326288211"/>
                    </a:ext>
                  </a:extLst>
                </a:gridCol>
                <a:gridCol w="929917">
                  <a:extLst>
                    <a:ext uri="{9D8B030D-6E8A-4147-A177-3AD203B41FA5}">
                      <a16:colId xmlns:a16="http://schemas.microsoft.com/office/drawing/2014/main" val="1815643606"/>
                    </a:ext>
                  </a:extLst>
                </a:gridCol>
                <a:gridCol w="929917">
                  <a:extLst>
                    <a:ext uri="{9D8B030D-6E8A-4147-A177-3AD203B41FA5}">
                      <a16:colId xmlns:a16="http://schemas.microsoft.com/office/drawing/2014/main" val="811828912"/>
                    </a:ext>
                  </a:extLst>
                </a:gridCol>
                <a:gridCol w="929917">
                  <a:extLst>
                    <a:ext uri="{9D8B030D-6E8A-4147-A177-3AD203B41FA5}">
                      <a16:colId xmlns:a16="http://schemas.microsoft.com/office/drawing/2014/main" val="2762911238"/>
                    </a:ext>
                  </a:extLst>
                </a:gridCol>
                <a:gridCol w="929917">
                  <a:extLst>
                    <a:ext uri="{9D8B030D-6E8A-4147-A177-3AD203B41FA5}">
                      <a16:colId xmlns:a16="http://schemas.microsoft.com/office/drawing/2014/main" val="3556069618"/>
                    </a:ext>
                  </a:extLst>
                </a:gridCol>
                <a:gridCol w="929917">
                  <a:extLst>
                    <a:ext uri="{9D8B030D-6E8A-4147-A177-3AD203B41FA5}">
                      <a16:colId xmlns:a16="http://schemas.microsoft.com/office/drawing/2014/main" val="2340125155"/>
                    </a:ext>
                  </a:extLst>
                </a:gridCol>
              </a:tblGrid>
              <a:tr h="450453"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模型 </a:t>
                      </a:r>
                      <a:r>
                        <a:rPr lang="en-US" altLang="zh-CN" sz="11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Models</a:t>
                      </a:r>
                      <a:endParaRPr lang="zh-CN" altLang="en-US" sz="1100" b="1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参数 </a:t>
                      </a:r>
                      <a:r>
                        <a:rPr lang="en-US" altLang="zh-CN" sz="11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parameter</a:t>
                      </a:r>
                      <a:endParaRPr lang="zh-CN" altLang="en-US" sz="1100" b="1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层数</a:t>
                      </a:r>
                      <a:endParaRPr lang="en-US" altLang="zh-CN" sz="1100" b="1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r>
                        <a:rPr lang="en-US" altLang="zh-CN" sz="11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</a:t>
                      </a:r>
                      <a:r>
                        <a:rPr lang="zh-CN" altLang="en-US" sz="11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Layers</a:t>
                      </a:r>
                      <a:endParaRPr lang="zh-CN" altLang="en-US" sz="1100" b="1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隐层维度 </a:t>
                      </a:r>
                      <a:r>
                        <a:rPr lang="en-US" altLang="zh-CN" sz="11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dimension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头数</a:t>
                      </a:r>
                      <a:endParaRPr lang="en-US" altLang="zh-CN" sz="1100" b="1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r>
                        <a:rPr lang="en-US" altLang="zh-CN" sz="11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</a:t>
                      </a:r>
                      <a:r>
                        <a:rPr lang="zh-CN" altLang="en-US" sz="11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Heads</a:t>
                      </a:r>
                      <a:endParaRPr lang="zh-CN" altLang="en-US" sz="1100" b="1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context length</a:t>
                      </a:r>
                      <a:endParaRPr lang="zh-CN" altLang="en-US" sz="1100" b="1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归一化 </a:t>
                      </a:r>
                      <a:r>
                        <a:rPr lang="en-US" altLang="zh-CN" sz="11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Norm</a:t>
                      </a:r>
                      <a:endParaRPr lang="zh-CN" altLang="en-US" sz="1100" b="1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Position</a:t>
                      </a:r>
                      <a:r>
                        <a:rPr lang="zh-CN" altLang="en-US" sz="11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Embedding</a:t>
                      </a:r>
                      <a:endParaRPr lang="zh-CN" altLang="en-US" sz="1100" b="1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激活 </a:t>
                      </a:r>
                      <a:r>
                        <a:rPr lang="en-US" altLang="zh-CN" sz="11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Activation</a:t>
                      </a:r>
                      <a:endParaRPr lang="zh-CN" altLang="en-US" sz="1100" b="1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偏置</a:t>
                      </a:r>
                      <a:endParaRPr lang="en-US" altLang="zh-CN" sz="1100" b="1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r>
                        <a:rPr lang="en-US" altLang="zh-CN" sz="11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Bias</a:t>
                      </a:r>
                      <a:endParaRPr lang="zh-CN" altLang="en-US" sz="1100" b="1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注意力</a:t>
                      </a:r>
                      <a:r>
                        <a:rPr lang="en-US" altLang="zh-CN" sz="11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Attention</a:t>
                      </a:r>
                      <a:endParaRPr lang="zh-CN" altLang="en-US" sz="1100" b="1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词表大小</a:t>
                      </a:r>
                      <a:endParaRPr lang="en-US" altLang="zh-CN" sz="1100" b="1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  <a:p>
                      <a:r>
                        <a:rPr lang="en-US" altLang="zh-CN" sz="11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vocab</a:t>
                      </a:r>
                      <a:r>
                        <a:rPr lang="zh-CN" altLang="en-US" sz="11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100" b="1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size</a:t>
                      </a:r>
                      <a:endParaRPr lang="zh-CN" altLang="en-US" sz="1100" b="1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338988"/>
                  </a:ext>
                </a:extLst>
              </a:tr>
              <a:tr h="273489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GPT3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7.6B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32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4096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32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2048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LayerNorm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Learned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GeLU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v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MHA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50257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0496018"/>
                  </a:ext>
                </a:extLst>
              </a:tr>
              <a:tr h="273489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GPT3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13B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40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5140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40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2048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LayerNorm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Learned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GeLU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v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MHA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50257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351899"/>
                  </a:ext>
                </a:extLst>
              </a:tr>
              <a:tr h="273489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GPT3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175B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96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12288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96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2048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LayerNorm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Learned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GeLU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v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MHA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50257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950112"/>
                  </a:ext>
                </a:extLst>
              </a:tr>
              <a:tr h="273489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LLAMA1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7B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32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4096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32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2048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RMSNorm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RoPE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SwiGLU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x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MHA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32000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750437"/>
                  </a:ext>
                </a:extLst>
              </a:tr>
              <a:tr h="273489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LLAMA1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13B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40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5120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40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2048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RMSNorm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RoPE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SwiGLU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x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MHA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32000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0725376"/>
                  </a:ext>
                </a:extLst>
              </a:tr>
              <a:tr h="273489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LLAMA1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33B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60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6656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52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2048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RMSNorm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RoPE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SwiGLU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x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MHA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32000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333002"/>
                  </a:ext>
                </a:extLst>
              </a:tr>
              <a:tr h="273489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LLAMA1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65B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80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8192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64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2048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RMSNorm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RoPE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SwiGLU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x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MHA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32000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3888013"/>
                  </a:ext>
                </a:extLst>
              </a:tr>
              <a:tr h="273489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LLAMA2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7B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32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4096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32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4096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RMSNorm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RoPE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SwiGLU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x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MHA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32000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3654747"/>
                  </a:ext>
                </a:extLst>
              </a:tr>
              <a:tr h="273489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LLAMA2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13B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40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5120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40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4096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RMSNorm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RoPE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SwiGLU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x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MHA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32000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053556"/>
                  </a:ext>
                </a:extLst>
              </a:tr>
              <a:tr h="273489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LLAMA2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34B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60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6656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4096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RMSNorm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RoPE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SwiGLU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x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GQA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32000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631627"/>
                  </a:ext>
                </a:extLst>
              </a:tr>
              <a:tr h="273489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LLAMA2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70B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60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8192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4096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RMSNorm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RoPE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SwiGLU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x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GQA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32000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41744"/>
                  </a:ext>
                </a:extLst>
              </a:tr>
              <a:tr h="273489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Baichuan1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7B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32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4096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32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4096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RMSNorm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RoPE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SwiGLU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x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MEA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64000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133513"/>
                  </a:ext>
                </a:extLst>
              </a:tr>
              <a:tr h="273489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Baichuan1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13B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40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5120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40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4096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RMSNorm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ALiBi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SwiGLU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x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MEA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64000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88583"/>
                  </a:ext>
                </a:extLst>
              </a:tr>
              <a:tr h="273489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Baichuan2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7B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32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4096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32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4096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NormHead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RoPE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SwiGLU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x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MEA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125696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329938"/>
                  </a:ext>
                </a:extLst>
              </a:tr>
              <a:tr h="273489"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Baichuan2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13B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40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5120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40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4096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NormHead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ALiBi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SwiGLU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x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MEA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125696</a:t>
                      </a:r>
                      <a:endParaRPr lang="zh-CN" altLang="en-US" sz="11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624620"/>
                  </a:ext>
                </a:extLst>
              </a:tr>
              <a:tr h="273489"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Qwen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7B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32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4096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32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8192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RMSNorm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RoPE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SwiGLU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v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WinA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151936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617270"/>
                  </a:ext>
                </a:extLst>
              </a:tr>
              <a:tr h="273489"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Qwen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14B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40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5120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40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2048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RMSNorm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RoPE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SwiGLU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v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WinA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151936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60511"/>
                  </a:ext>
                </a:extLst>
              </a:tr>
              <a:tr h="273489"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Qwen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72B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80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8192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64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32768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RMSNorm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RoPE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SwiGLU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v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WinA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151936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267529"/>
                  </a:ext>
                </a:extLst>
              </a:tr>
              <a:tr h="273489"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Mixtral</a:t>
                      </a:r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 8x7B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32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4096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32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2187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32768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RMSNorm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RoPE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SwiGLU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x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 err="1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sMOE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8712" rtl="0" eaLnBrk="1" latinLnBrk="0" hangingPunct="1"/>
                      <a:r>
                        <a:rPr lang="en-US" altLang="zh-CN" sz="1100" kern="1200" dirty="0">
                          <a:solidFill>
                            <a:srgbClr val="221815"/>
                          </a:solidFill>
                          <a:latin typeface="Gill Sans MT" panose="020B0502020104020203" pitchFamily="34" charset="0"/>
                          <a:ea typeface="+mj-ea"/>
                        </a:rPr>
                        <a:t>32000</a:t>
                      </a:r>
                      <a:endParaRPr lang="zh-CN" altLang="en-US" sz="1100" kern="1200" dirty="0">
                        <a:solidFill>
                          <a:srgbClr val="221815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045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2573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34A6A99-821B-F746-8D1A-A22661ABC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Normalization Methods: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LayerNorm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ECA14D85-F8CA-6B4C-A92C-C128081A669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LayerNorm</a:t>
                </a:r>
                <a:r>
                  <a:rPr lang="zh-CN" altLang="en-US" dirty="0"/>
                  <a:t> 计算方式，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）首先计算均值 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dirty="0"/>
                  <a:t> 与方差 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dirty="0"/>
                  <a:t>，然后计算归一化</a:t>
                </a:r>
                <a:r>
                  <a:rPr lang="en-US" altLang="zh-CN" dirty="0"/>
                  <a:t>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其中参数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是缩放作用，在一开始设置为 </a:t>
                </a:r>
                <a:r>
                  <a:rPr lang="en-US" altLang="zh-CN" dirty="0"/>
                  <a:t>1</a:t>
                </a: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ECA14D85-F8CA-6B4C-A92C-C128081A66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6E18864-EC5A-2E4F-951C-AA27082A4CEE}"/>
                  </a:ext>
                </a:extLst>
              </p:cNvPr>
              <p:cNvSpPr txBox="1"/>
              <p:nvPr/>
            </p:nvSpPr>
            <p:spPr>
              <a:xfrm>
                <a:off x="3676500" y="2212760"/>
                <a:ext cx="5475345" cy="1091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40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zh-CN" altLang="en-US" sz="24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6E18864-EC5A-2E4F-951C-AA27082A4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500" y="2212760"/>
                <a:ext cx="5475345" cy="1091196"/>
              </a:xfrm>
              <a:prstGeom prst="rect">
                <a:avLst/>
              </a:prstGeom>
              <a:blipFill>
                <a:blip r:embed="rId3"/>
                <a:stretch>
                  <a:fillRect l="-4619" t="-103448" b="-16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A7A5863-324F-3B49-9F17-BC4B2E827A78}"/>
                  </a:ext>
                </a:extLst>
              </p:cNvPr>
              <p:cNvSpPr txBox="1"/>
              <p:nvPr/>
            </p:nvSpPr>
            <p:spPr>
              <a:xfrm>
                <a:off x="5029200" y="5059680"/>
                <a:ext cx="1896160" cy="632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zh-CN" alt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kumimoji="1" lang="zh-CN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A7A5863-324F-3B49-9F17-BC4B2E827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5059680"/>
                <a:ext cx="1896160" cy="632481"/>
              </a:xfrm>
              <a:prstGeom prst="rect">
                <a:avLst/>
              </a:prstGeom>
              <a:blipFill>
                <a:blip r:embed="rId4"/>
                <a:stretch>
                  <a:fillRect l="-1342" b="-9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166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34A6A99-821B-F746-8D1A-A22661ABC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Normalization Methods: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RMSNorm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A14D85-F8CA-6B4C-A92C-C128081A66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/>
              <a:t>RMSNorm</a:t>
            </a:r>
            <a:r>
              <a:rPr lang="zh-CN" altLang="en-US" dirty="0"/>
              <a:t> 假设均值为</a:t>
            </a:r>
            <a:r>
              <a:rPr lang="en-US" altLang="zh-CN" dirty="0"/>
              <a:t>0</a:t>
            </a:r>
            <a:r>
              <a:rPr lang="zh-CN" altLang="en-US" dirty="0"/>
              <a:t>，只针对方差进行归一化，训练速度更快，且最终效果差距不大：</a:t>
            </a:r>
            <a:br>
              <a:rPr lang="zh-CN" altLang="en-US" dirty="0"/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4079839-E141-7348-8E6B-6156EAE7C2C1}"/>
                  </a:ext>
                </a:extLst>
              </p:cNvPr>
              <p:cNvSpPr txBox="1"/>
              <p:nvPr/>
            </p:nvSpPr>
            <p:spPr>
              <a:xfrm>
                <a:off x="3095252" y="2337804"/>
                <a:ext cx="6020238" cy="1091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𝑅𝑀𝑆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𝑅𝑀𝑆</m:t>
                      </m:r>
                      <m:d>
                        <m:d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4079839-E141-7348-8E6B-6156EAE7C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252" y="2337804"/>
                <a:ext cx="6020238" cy="1091196"/>
              </a:xfrm>
              <a:prstGeom prst="rect">
                <a:avLst/>
              </a:prstGeom>
              <a:blipFill>
                <a:blip r:embed="rId2"/>
                <a:stretch>
                  <a:fillRect t="-104598" b="-16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7049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34A6A99-821B-F746-8D1A-A22661ABC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Normalization Methods: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DeepNorm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ECA14D85-F8CA-6B4C-A92C-C128081A669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Pre-LN </a:t>
                </a:r>
                <a:r>
                  <a:rPr lang="zh-CN" altLang="en-US" dirty="0"/>
                  <a:t>梯度存在浅层的梯度高于深层梯度，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其思想为 </a:t>
                </a:r>
                <a:r>
                  <a:rPr lang="en-US" altLang="zh-CN" dirty="0"/>
                  <a:t>Post-LN</a:t>
                </a:r>
                <a:r>
                  <a:rPr lang="zh-CN" altLang="en-US" dirty="0"/>
                  <a:t> 在执行归一化前扩大残差连接。</a:t>
                </a:r>
                <a:endParaRPr lang="en-US" altLang="zh-CN" dirty="0"/>
              </a:p>
              <a:p>
                <a:r>
                  <a:rPr lang="en-US" altLang="zh-CN" dirty="0" err="1"/>
                  <a:t>DeepNorm</a:t>
                </a:r>
                <a:r>
                  <a:rPr lang="zh-CN" altLang="en-US" dirty="0"/>
                  <a:t> 主要包括两部分：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）对 </a:t>
                </a:r>
                <a:r>
                  <a:rPr lang="en-US" altLang="zh-CN" dirty="0"/>
                  <a:t>Post-Norm</a:t>
                </a:r>
                <a:r>
                  <a:rPr lang="zh-CN" altLang="en-US" dirty="0"/>
                  <a:t> 增加系数 </a:t>
                </a:r>
                <a14:m>
                  <m:oMath xmlns:m="http://schemas.openxmlformats.org/officeDocument/2006/math">
                    <m:r>
                      <a:rPr kumimoji="1"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kumimoji="1"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）模型初始化增加增益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ECA14D85-F8CA-6B4C-A92C-C128081A66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E0983D4-72FF-2849-9305-CFEC7106FD83}"/>
                  </a:ext>
                </a:extLst>
              </p:cNvPr>
              <p:cNvSpPr txBox="1"/>
              <p:nvPr/>
            </p:nvSpPr>
            <p:spPr>
              <a:xfrm>
                <a:off x="3871572" y="2746940"/>
                <a:ext cx="4036618" cy="632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zh-CN" alt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kumimoji="1" lang="zh-CN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zh-CN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Sublayer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E0983D4-72FF-2849-9305-CFEC7106F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572" y="2746940"/>
                <a:ext cx="4036618" cy="632481"/>
              </a:xfrm>
              <a:prstGeom prst="rect">
                <a:avLst/>
              </a:prstGeom>
              <a:blipFill>
                <a:blip r:embed="rId3"/>
                <a:stretch>
                  <a:fillRect l="-313" r="-1567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8930AD0-CD43-574B-93CC-508F4564D40E}"/>
                  </a:ext>
                </a:extLst>
              </p:cNvPr>
              <p:cNvSpPr txBox="1"/>
              <p:nvPr/>
            </p:nvSpPr>
            <p:spPr>
              <a:xfrm>
                <a:off x="2054964" y="3593670"/>
                <a:ext cx="8272842" cy="4299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kumimoji="1" lang="en-US" altLang="zh-CN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Xavier</m:t>
                    </m:r>
                    <m:d>
                      <m:dPr>
                        <m:ctrlPr>
                          <a:rPr kumimoji="1" lang="en-US" altLang="zh-CN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1"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kumimoji="1"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1" lang="zh-CN" alt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1" lang="zh-CN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1" lang="en-US" altLang="zh-CN" sz="2400" b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kumimoji="1" lang="zh-CN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𝑖𝑓</m:t>
                    </m:r>
                    <m:r>
                      <a:rPr kumimoji="1" lang="zh-CN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kumimoji="1" lang="zh-CN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</m:t>
                    </m:r>
                    <m:r>
                      <a:rPr kumimoji="1" lang="zh-CN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sz="2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ffn</m:t>
                        </m:r>
                        <m:r>
                          <a:rPr kumimoji="1" lang="en-US" altLang="zh-CN" sz="2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zh-CN" altLang="en-US" sz="2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400" i="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proj</m:t>
                            </m:r>
                          </m:sub>
                        </m:sSub>
                        <m:r>
                          <a:rPr kumimoji="1" lang="en-US" altLang="zh-CN" sz="2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zh-CN" altLang="en-US" sz="2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400" i="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out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4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proj</m:t>
                            </m:r>
                          </m:sub>
                        </m:sSub>
                      </m:e>
                    </m:d>
                    <m:r>
                      <a:rPr kumimoji="1" lang="zh-CN" alt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𝑒𝑙𝑠𝑒</m:t>
                    </m:r>
                    <m:r>
                      <a:rPr kumimoji="1" lang="zh-CN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zh-CN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Xavier</m:t>
                    </m:r>
                    <m:d>
                      <m:d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1"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kumimoji="1"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1" lang="zh-CN" alt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kumimoji="1" lang="en-US" altLang="zh-CN" sz="2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kumimoji="1" lang="zh-CN" alt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8930AD0-CD43-574B-93CC-508F4564D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964" y="3593670"/>
                <a:ext cx="8272842" cy="429990"/>
              </a:xfrm>
              <a:prstGeom prst="rect">
                <a:avLst/>
              </a:prstGeom>
              <a:blipFill>
                <a:blip r:embed="rId4"/>
                <a:stretch>
                  <a:fillRect l="-767" b="-2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43F14E00-EDCA-8E44-877D-FC4CB2DC6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678" y="4311061"/>
            <a:ext cx="6410565" cy="21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68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Activation function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1596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613BDA-EE24-8141-8C6C-38151259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Activation function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C12FBD5-3E82-BF4D-9D8D-10B7E54D79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00" y="1360488"/>
            <a:ext cx="10615850" cy="4994275"/>
          </a:xfrm>
        </p:spPr>
      </p:pic>
    </p:spTree>
    <p:extLst>
      <p:ext uri="{BB962C8B-B14F-4D97-AF65-F5344CB8AC3E}">
        <p14:creationId xmlns:p14="http://schemas.microsoft.com/office/powerpoint/2010/main" val="2237466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>
            <a:extLst>
              <a:ext uri="{FF2B5EF4-FFF2-40B4-BE49-F238E27FC236}">
                <a16:creationId xmlns:a16="http://schemas.microsoft.com/office/drawing/2014/main" id="{82D5AF1E-4397-DF40-8D9A-4674CBAEB3AC}"/>
              </a:ext>
            </a:extLst>
          </p:cNvPr>
          <p:cNvSpPr/>
          <p:nvPr/>
        </p:nvSpPr>
        <p:spPr>
          <a:xfrm>
            <a:off x="654653" y="5336825"/>
            <a:ext cx="10887456" cy="81686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D188F1D-7A91-8D4E-BE8C-A2DE76195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Activation function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GeLU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430148F-46CF-0249-A7EE-4678C27E796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GeLU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Gaussian Error Linear Units</a:t>
                </a:r>
                <a:r>
                  <a:rPr lang="zh-CN" altLang="en-US" dirty="0"/>
                  <a:t>），高斯误差线性激活函数。其公式定位为：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其中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 是输入值，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 是具有零均值和单位方差的高斯随机变量。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&lt;=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 是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 小于或等于给定值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 的概率。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/>
                  <a:t> 为对应伯努利分布。其近似计算公式为：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430148F-46CF-0249-A7EE-4678C27E79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19D459C-62CF-7E4A-BF67-452DAF4BC7DD}"/>
                  </a:ext>
                </a:extLst>
              </p:cNvPr>
              <p:cNvSpPr txBox="1"/>
              <p:nvPr/>
            </p:nvSpPr>
            <p:spPr>
              <a:xfrm>
                <a:off x="3130105" y="2297833"/>
                <a:ext cx="61296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GELU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19D459C-62CF-7E4A-BF67-452DAF4BC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105" y="2297833"/>
                <a:ext cx="6129627" cy="369332"/>
              </a:xfrm>
              <a:prstGeom prst="rect">
                <a:avLst/>
              </a:prstGeom>
              <a:blipFill>
                <a:blip r:embed="rId3"/>
                <a:stretch>
                  <a:fillRect l="-413" r="-103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BD7AE1E-87A8-7547-8BC4-A33B303528F1}"/>
                  </a:ext>
                </a:extLst>
              </p:cNvPr>
              <p:cNvSpPr txBox="1"/>
              <p:nvPr/>
            </p:nvSpPr>
            <p:spPr>
              <a:xfrm>
                <a:off x="2551807" y="4282531"/>
                <a:ext cx="7286225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GELU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⁡[</m:t>
                      </m:r>
                      <m:rad>
                        <m:radPr>
                          <m:degHide m:val="on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lin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+0.044715</m:t>
                              </m:r>
                              <m:sSup>
                                <m:sSup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BD7AE1E-87A8-7547-8BC4-A33B30352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807" y="4282531"/>
                <a:ext cx="7286225" cy="447238"/>
              </a:xfrm>
              <a:prstGeom prst="rect">
                <a:avLst/>
              </a:prstGeom>
              <a:blipFill>
                <a:blip r:embed="rId4"/>
                <a:stretch>
                  <a:fillRect t="-122222" r="-174" b="-20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A37C8A5-1FB9-8443-9866-8BC8BBE713E5}"/>
                  </a:ext>
                </a:extLst>
              </p:cNvPr>
              <p:cNvSpPr/>
              <p:nvPr/>
            </p:nvSpPr>
            <p:spPr>
              <a:xfrm>
                <a:off x="808741" y="5545202"/>
                <a:ext cx="1059326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优点：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在处理负数时避免如 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ReLU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 将输入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j-ea"/>
                      </a:rPr>
                      <m:t>𝑥</m:t>
                    </m:r>
                  </m:oMath>
                </a14:m>
                <a:r>
                  <a:rPr lang="zh-CN" altLang="en-US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 直接裁剪到 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0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，这可能导致梯度消失的问题。</a:t>
                </a: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A37C8A5-1FB9-8443-9866-8BC8BBE71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41" y="5545202"/>
                <a:ext cx="10593260" cy="400110"/>
              </a:xfrm>
              <a:prstGeom prst="rect">
                <a:avLst/>
              </a:prstGeom>
              <a:blipFill>
                <a:blip r:embed="rId5"/>
                <a:stretch>
                  <a:fillRect l="-599" t="-937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162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D188F1D-7A91-8D4E-BE8C-A2DE76195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Activation function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GeLU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9643A1-860B-2948-9CA4-4E21AF6B6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04" y="1147604"/>
            <a:ext cx="8361017" cy="524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88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D188F1D-7A91-8D4E-BE8C-A2DE76195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Activation function: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SwiGLU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430148F-46CF-0249-A7EE-4678C27E79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GPU</a:t>
            </a:r>
            <a:r>
              <a:rPr lang="zh-CN" altLang="en-US" dirty="0"/>
              <a:t>（</a:t>
            </a:r>
            <a:r>
              <a:rPr lang="en-US" altLang="zh-CN" dirty="0"/>
              <a:t> Gated Linear Unit</a:t>
            </a:r>
            <a:r>
              <a:rPr lang="zh-CN" altLang="en-US" dirty="0"/>
              <a:t>）为门线性单元，是一个特殊的神经网络层；而 </a:t>
            </a:r>
            <a:r>
              <a:rPr lang="en-US" altLang="zh-CN" dirty="0"/>
              <a:t>LLM</a:t>
            </a:r>
            <a:r>
              <a:rPr lang="zh-CN" altLang="en-US" dirty="0"/>
              <a:t> 中常用 </a:t>
            </a:r>
            <a:r>
              <a:rPr lang="en-US" altLang="zh-CN" dirty="0"/>
              <a:t>SwiGLU</a:t>
            </a:r>
            <a:r>
              <a:rPr lang="zh-CN" altLang="en-US" dirty="0"/>
              <a:t> 是采用 </a:t>
            </a:r>
            <a:r>
              <a:rPr lang="en-US" altLang="zh-CN" dirty="0"/>
              <a:t>Swish</a:t>
            </a:r>
            <a:r>
              <a:rPr lang="zh-CN" altLang="en-US" dirty="0"/>
              <a:t> 作为激活函数的 </a:t>
            </a:r>
            <a:r>
              <a:rPr lang="en-US" altLang="zh-CN" dirty="0"/>
              <a:t>GLU</a:t>
            </a:r>
            <a:r>
              <a:rPr lang="zh-CN" altLang="en-US" dirty="0"/>
              <a:t> 变体：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其中，</a:t>
            </a:r>
            <a:r>
              <a:rPr lang="en-US" altLang="zh-CN" dirty="0"/>
              <a:t>Swish</a:t>
            </a:r>
            <a:r>
              <a:rPr lang="zh-CN" altLang="en-US" dirty="0"/>
              <a:t> 激活函数为：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B94071F-D325-084B-9A71-022E59F82298}"/>
                  </a:ext>
                </a:extLst>
              </p:cNvPr>
              <p:cNvSpPr txBox="1"/>
              <p:nvPr/>
            </p:nvSpPr>
            <p:spPr>
              <a:xfrm>
                <a:off x="3943592" y="2607737"/>
                <a:ext cx="43095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𝐺𝐿𝑈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i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B94071F-D325-084B-9A71-022E59F82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592" y="2607737"/>
                <a:ext cx="4309578" cy="369332"/>
              </a:xfrm>
              <a:prstGeom prst="rect">
                <a:avLst/>
              </a:prstGeom>
              <a:blipFill>
                <a:blip r:embed="rId2"/>
                <a:stretch>
                  <a:fillRect l="-1471" r="-2059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4DD82CF-B6AB-344C-A961-28EEA6D81576}"/>
                  </a:ext>
                </a:extLst>
              </p:cNvPr>
              <p:cNvSpPr txBox="1"/>
              <p:nvPr/>
            </p:nvSpPr>
            <p:spPr>
              <a:xfrm>
                <a:off x="2505956" y="3429000"/>
                <a:ext cx="7198830" cy="402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𝑆𝑤𝑖𝐺𝐿𝑈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𝑆𝑤𝑖𝑠h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i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4DD82CF-B6AB-344C-A961-28EEA6D81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956" y="3429000"/>
                <a:ext cx="7198830" cy="402226"/>
              </a:xfrm>
              <a:prstGeom prst="rect">
                <a:avLst/>
              </a:prstGeom>
              <a:blipFill>
                <a:blip r:embed="rId3"/>
                <a:stretch>
                  <a:fillRect l="-352" r="-880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65307EA-5AC3-1940-9A3C-E57AB305657B}"/>
                  </a:ext>
                </a:extLst>
              </p:cNvPr>
              <p:cNvSpPr txBox="1"/>
              <p:nvPr/>
            </p:nvSpPr>
            <p:spPr>
              <a:xfrm>
                <a:off x="4196535" y="4646079"/>
                <a:ext cx="38682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𝑆𝑤𝑖𝑠h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i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65307EA-5AC3-1940-9A3C-E57AB3056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535" y="4646079"/>
                <a:ext cx="3868238" cy="369332"/>
              </a:xfrm>
              <a:prstGeom prst="rect">
                <a:avLst/>
              </a:prstGeom>
              <a:blipFill>
                <a:blip r:embed="rId4"/>
                <a:stretch>
                  <a:fillRect l="-980" r="-196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圆角矩形 10">
            <a:extLst>
              <a:ext uri="{FF2B5EF4-FFF2-40B4-BE49-F238E27FC236}">
                <a16:creationId xmlns:a16="http://schemas.microsoft.com/office/drawing/2014/main" id="{B80A9C9A-DD8A-044D-AFCF-03EBBA42F6B3}"/>
              </a:ext>
            </a:extLst>
          </p:cNvPr>
          <p:cNvSpPr/>
          <p:nvPr/>
        </p:nvSpPr>
        <p:spPr>
          <a:xfrm>
            <a:off x="654653" y="5336825"/>
            <a:ext cx="10887456" cy="81686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115B9D6-36F1-0E4F-9D54-5406444D7A58}"/>
              </a:ext>
            </a:extLst>
          </p:cNvPr>
          <p:cNvSpPr/>
          <p:nvPr/>
        </p:nvSpPr>
        <p:spPr>
          <a:xfrm>
            <a:off x="808741" y="5545202"/>
            <a:ext cx="10593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优点：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可以动态地调整信息流的门控程度，根据输入的不同而变化，客观反映特征变化点。</a:t>
            </a:r>
          </a:p>
        </p:txBody>
      </p:sp>
    </p:spTree>
    <p:extLst>
      <p:ext uri="{BB962C8B-B14F-4D97-AF65-F5344CB8AC3E}">
        <p14:creationId xmlns:p14="http://schemas.microsoft.com/office/powerpoint/2010/main" val="3890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2484820-B297-7442-8DD7-2D565A5FA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Activation function: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SwiGLU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16CC425-AA29-B649-9BF2-3A38320C2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471" y="1326428"/>
            <a:ext cx="6379820" cy="49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32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BC720C5-4F72-C34C-AF9A-B7845E37CD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zh-CN" altLang="en-US" dirty="0"/>
              <a:t> 训练 </a:t>
            </a:r>
            <a:r>
              <a:rPr lang="en-US" altLang="zh-CN" dirty="0"/>
              <a:t>Mask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8376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7EA6BFC-30D3-6A43-ACA1-9EB0AE143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A53E081A-B328-D54B-9E65-3D40E840B59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10104320"/>
              </p:ext>
            </p:extLst>
          </p:nvPr>
        </p:nvGraphicFramePr>
        <p:xfrm>
          <a:off x="623888" y="1360488"/>
          <a:ext cx="10963276" cy="26822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70416">
                  <a:extLst>
                    <a:ext uri="{9D8B030D-6E8A-4147-A177-3AD203B41FA5}">
                      <a16:colId xmlns:a16="http://schemas.microsoft.com/office/drawing/2014/main" val="3898251093"/>
                    </a:ext>
                  </a:extLst>
                </a:gridCol>
                <a:gridCol w="932540">
                  <a:extLst>
                    <a:ext uri="{9D8B030D-6E8A-4147-A177-3AD203B41FA5}">
                      <a16:colId xmlns:a16="http://schemas.microsoft.com/office/drawing/2014/main" val="2788671575"/>
                    </a:ext>
                  </a:extLst>
                </a:gridCol>
                <a:gridCol w="932540">
                  <a:extLst>
                    <a:ext uri="{9D8B030D-6E8A-4147-A177-3AD203B41FA5}">
                      <a16:colId xmlns:a16="http://schemas.microsoft.com/office/drawing/2014/main" val="1925078341"/>
                    </a:ext>
                  </a:extLst>
                </a:gridCol>
                <a:gridCol w="932540">
                  <a:extLst>
                    <a:ext uri="{9D8B030D-6E8A-4147-A177-3AD203B41FA5}">
                      <a16:colId xmlns:a16="http://schemas.microsoft.com/office/drawing/2014/main" val="3859193937"/>
                    </a:ext>
                  </a:extLst>
                </a:gridCol>
                <a:gridCol w="932540">
                  <a:extLst>
                    <a:ext uri="{9D8B030D-6E8A-4147-A177-3AD203B41FA5}">
                      <a16:colId xmlns:a16="http://schemas.microsoft.com/office/drawing/2014/main" val="1032939613"/>
                    </a:ext>
                  </a:extLst>
                </a:gridCol>
                <a:gridCol w="932540">
                  <a:extLst>
                    <a:ext uri="{9D8B030D-6E8A-4147-A177-3AD203B41FA5}">
                      <a16:colId xmlns:a16="http://schemas.microsoft.com/office/drawing/2014/main" val="2750575568"/>
                    </a:ext>
                  </a:extLst>
                </a:gridCol>
                <a:gridCol w="932540">
                  <a:extLst>
                    <a:ext uri="{9D8B030D-6E8A-4147-A177-3AD203B41FA5}">
                      <a16:colId xmlns:a16="http://schemas.microsoft.com/office/drawing/2014/main" val="291751502"/>
                    </a:ext>
                  </a:extLst>
                </a:gridCol>
                <a:gridCol w="932540">
                  <a:extLst>
                    <a:ext uri="{9D8B030D-6E8A-4147-A177-3AD203B41FA5}">
                      <a16:colId xmlns:a16="http://schemas.microsoft.com/office/drawing/2014/main" val="2249045396"/>
                    </a:ext>
                  </a:extLst>
                </a:gridCol>
                <a:gridCol w="932540">
                  <a:extLst>
                    <a:ext uri="{9D8B030D-6E8A-4147-A177-3AD203B41FA5}">
                      <a16:colId xmlns:a16="http://schemas.microsoft.com/office/drawing/2014/main" val="1436519637"/>
                    </a:ext>
                  </a:extLst>
                </a:gridCol>
                <a:gridCol w="932540">
                  <a:extLst>
                    <a:ext uri="{9D8B030D-6E8A-4147-A177-3AD203B41FA5}">
                      <a16:colId xmlns:a16="http://schemas.microsoft.com/office/drawing/2014/main" val="736299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390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intermediate_size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105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max_position_embeddings</a:t>
                      </a: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vs</a:t>
                      </a:r>
                    </a:p>
                    <a:p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</a:t>
                      </a: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938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num_attention_heads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759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vocab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size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vs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seq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 err="1"/>
                        <a:t>len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430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rotary_emb_base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8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head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dim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331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4883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A8FDD4F-3960-6444-B7E7-5FACF6AD2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Masked Self-Attention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F28D7C-A8E1-E74B-8C9A-8E8EC97ADC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传统 </a:t>
            </a:r>
            <a:r>
              <a:rPr lang="en-US" altLang="zh-CN" dirty="0"/>
              <a:t>Seq2Seq </a:t>
            </a:r>
            <a:r>
              <a:rPr lang="zh-CN" altLang="en-US" dirty="0"/>
              <a:t>中 </a:t>
            </a:r>
            <a:r>
              <a:rPr lang="en-US" altLang="zh-CN" dirty="0"/>
              <a:t>Decoder </a:t>
            </a:r>
            <a:r>
              <a:rPr lang="zh-CN" altLang="en-US" dirty="0"/>
              <a:t>使用的是 </a:t>
            </a:r>
            <a:r>
              <a:rPr lang="en-US" altLang="zh-CN" dirty="0"/>
              <a:t>RNN </a:t>
            </a:r>
            <a:r>
              <a:rPr lang="zh-CN" altLang="en-US" dirty="0"/>
              <a:t>模型，因此在训练过程中输入</a:t>
            </a:r>
            <a:r>
              <a:rPr lang="en-US" altLang="zh-CN" dirty="0"/>
              <a:t>t</a:t>
            </a:r>
            <a:r>
              <a:rPr lang="zh-CN" altLang="en-US" dirty="0"/>
              <a:t>时刻的词，模型无论如何也看不到未来时刻的词，因为循环神经网络是时间驱动的，只有当</a:t>
            </a:r>
            <a:r>
              <a:rPr lang="en-US" altLang="zh-CN" dirty="0"/>
              <a:t>t</a:t>
            </a:r>
            <a:r>
              <a:rPr lang="zh-CN" altLang="en-US" dirty="0"/>
              <a:t>时刻运算结束了，才能看到 </a:t>
            </a:r>
            <a:r>
              <a:rPr lang="en-US" altLang="zh-CN" dirty="0"/>
              <a:t>t+1 </a:t>
            </a:r>
            <a:r>
              <a:rPr lang="zh-CN" altLang="en-US" dirty="0"/>
              <a:t>时刻的词。而 </a:t>
            </a:r>
            <a:r>
              <a:rPr lang="en-US" altLang="zh-CN" dirty="0"/>
              <a:t>Transformer Decoder </a:t>
            </a:r>
            <a:r>
              <a:rPr lang="zh-CN" altLang="en-US" dirty="0"/>
              <a:t>抛弃了 </a:t>
            </a:r>
            <a:r>
              <a:rPr lang="en-US" altLang="zh-CN" dirty="0"/>
              <a:t>RNN</a:t>
            </a:r>
            <a:r>
              <a:rPr lang="zh-CN" altLang="en-US" dirty="0"/>
              <a:t>，改为 </a:t>
            </a:r>
            <a:r>
              <a:rPr lang="en-US" altLang="zh-CN" dirty="0"/>
              <a:t>Self-Attention</a:t>
            </a:r>
            <a:r>
              <a:rPr lang="zh-CN" altLang="en-US" dirty="0"/>
              <a:t>，由此就产生了一个问题，在训练过程中，整个 </a:t>
            </a:r>
            <a:r>
              <a:rPr lang="en-US" altLang="zh-CN" dirty="0"/>
              <a:t>ground truth </a:t>
            </a:r>
            <a:r>
              <a:rPr lang="zh-CN" altLang="en-US" dirty="0"/>
              <a:t>都暴露在 </a:t>
            </a:r>
            <a:r>
              <a:rPr lang="en-US" altLang="zh-CN" dirty="0"/>
              <a:t>Decoder </a:t>
            </a:r>
            <a:r>
              <a:rPr lang="zh-CN" altLang="en-US" dirty="0"/>
              <a:t>中，这显然是不对的，我们需要对 </a:t>
            </a:r>
            <a:r>
              <a:rPr lang="en-US" altLang="zh-CN" dirty="0"/>
              <a:t>Decoder </a:t>
            </a:r>
            <a:r>
              <a:rPr lang="zh-CN" altLang="en-US" dirty="0"/>
              <a:t>的输入进行一些处理，该处理被称为 </a:t>
            </a:r>
            <a:r>
              <a:rPr lang="en-US" altLang="zh-CN" dirty="0"/>
              <a:t>Mask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5642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4BC7188-4BF4-BE4E-8F9D-6A545371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Masked Self-Attention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9C87749-2022-A54E-976B-18C5A7631F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进行 </a:t>
            </a:r>
            <a:r>
              <a:rPr lang="en-US" altLang="zh-CN" dirty="0"/>
              <a:t>self-attention </a:t>
            </a:r>
            <a:r>
              <a:rPr lang="zh-CN" altLang="en-US" dirty="0"/>
              <a:t>操作得到 </a:t>
            </a:r>
            <a:r>
              <a:rPr lang="en-US" altLang="zh-CN" dirty="0"/>
              <a:t>Scaled Scores</a:t>
            </a:r>
            <a:r>
              <a:rPr lang="zh-CN" altLang="en-US" dirty="0"/>
              <a:t>，接下来非常关键，我们要对 </a:t>
            </a:r>
            <a:r>
              <a:rPr lang="en-US" altLang="zh-CN" dirty="0"/>
              <a:t>Scaled Scores </a:t>
            </a:r>
            <a:r>
              <a:rPr lang="zh-CN" altLang="en-US" dirty="0"/>
              <a:t>进行 </a:t>
            </a:r>
            <a:r>
              <a:rPr lang="en-US" altLang="zh-CN" dirty="0"/>
              <a:t>Mask</a:t>
            </a:r>
            <a:r>
              <a:rPr lang="zh-CN" altLang="en-US" dirty="0"/>
              <a:t>，举个例子，当我们输入 </a:t>
            </a:r>
            <a:r>
              <a:rPr lang="en-US" altLang="zh-CN" dirty="0"/>
              <a:t>"I" </a:t>
            </a:r>
            <a:r>
              <a:rPr lang="zh-CN" altLang="en-US" dirty="0"/>
              <a:t>时，模型目前仅知道包括 </a:t>
            </a:r>
            <a:r>
              <a:rPr lang="en-US" altLang="zh-CN" dirty="0"/>
              <a:t>"I" </a:t>
            </a:r>
            <a:r>
              <a:rPr lang="zh-CN" altLang="en-US" dirty="0"/>
              <a:t>在内之前所有字的信息，即 </a:t>
            </a:r>
            <a:r>
              <a:rPr lang="en-US" altLang="zh-CN" dirty="0"/>
              <a:t>"&lt;start&gt;" </a:t>
            </a:r>
            <a:r>
              <a:rPr lang="zh-CN" altLang="en-US" dirty="0"/>
              <a:t>和 </a:t>
            </a:r>
            <a:r>
              <a:rPr lang="en-US" altLang="zh-CN" dirty="0"/>
              <a:t>"I" </a:t>
            </a:r>
            <a:r>
              <a:rPr lang="zh-CN" altLang="en-US" dirty="0"/>
              <a:t>的信息，不应该让其知道 </a:t>
            </a:r>
            <a:r>
              <a:rPr lang="en-US" altLang="zh-CN" dirty="0"/>
              <a:t>"I" </a:t>
            </a:r>
            <a:r>
              <a:rPr lang="zh-CN" altLang="en-US" dirty="0"/>
              <a:t>之后词的信息。道理很简单，我们做预测的时候是按照顺序一个字一个字的预测，怎么能这个字都没预测完，就已经知道后面字的信息了呢？</a:t>
            </a:r>
            <a:r>
              <a:rPr lang="en-US" altLang="zh-CN" dirty="0"/>
              <a:t>Mask </a:t>
            </a:r>
            <a:r>
              <a:rPr lang="zh-CN" altLang="en-US" dirty="0"/>
              <a:t>非常简单，首先生成一个下三角全 </a:t>
            </a:r>
            <a:r>
              <a:rPr lang="en-US" altLang="zh-CN" dirty="0"/>
              <a:t>0</a:t>
            </a:r>
            <a:r>
              <a:rPr lang="zh-CN" altLang="en-US" dirty="0"/>
              <a:t>，上三角全为负无穷的矩阵，然后将其与 </a:t>
            </a:r>
            <a:r>
              <a:rPr lang="en-US" altLang="zh-CN" dirty="0"/>
              <a:t>Scaled Scores </a:t>
            </a:r>
            <a:r>
              <a:rPr lang="zh-CN" altLang="en-US" dirty="0"/>
              <a:t>相加即可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6B3394-B6B7-F44D-80C1-678B0EB86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271" y="1059180"/>
            <a:ext cx="97282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16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72C2BF1-76C6-AC4E-98B9-6855FAAF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609381-75ED-3241-9BF5-D348EF600E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之后再做 </a:t>
            </a:r>
            <a:r>
              <a:rPr lang="en-US" altLang="zh-CN" dirty="0"/>
              <a:t>softmax</a:t>
            </a:r>
            <a:r>
              <a:rPr lang="zh-CN" altLang="en-US" dirty="0"/>
              <a:t>，就能将 </a:t>
            </a:r>
            <a:r>
              <a:rPr lang="en-US" altLang="zh-CN" dirty="0"/>
              <a:t>- inf </a:t>
            </a:r>
            <a:r>
              <a:rPr lang="zh-CN" altLang="en-US" dirty="0"/>
              <a:t>变为 </a:t>
            </a:r>
            <a:r>
              <a:rPr lang="en-US" altLang="zh-CN" dirty="0"/>
              <a:t>0</a:t>
            </a:r>
            <a:r>
              <a:rPr lang="zh-CN" altLang="en-US" dirty="0"/>
              <a:t>，得到的这个矩阵即为每个字之间的权重</a:t>
            </a:r>
          </a:p>
          <a:p>
            <a:r>
              <a:rPr lang="en-US" altLang="zh-CN" dirty="0"/>
              <a:t>Multi-Head Self-Attention </a:t>
            </a:r>
            <a:r>
              <a:rPr lang="zh-CN" altLang="en-US" dirty="0"/>
              <a:t>无非就是并行的对上述步骤多做几次，前面 </a:t>
            </a:r>
            <a:r>
              <a:rPr lang="en-US" altLang="zh-CN" dirty="0"/>
              <a:t>Encoder </a:t>
            </a:r>
            <a:r>
              <a:rPr lang="zh-CN" altLang="en-US" dirty="0"/>
              <a:t>也介绍了，这里就不多赘述了</a:t>
            </a:r>
          </a:p>
          <a:p>
            <a:br>
              <a:rPr lang="zh-CN" altLang="en-US" dirty="0"/>
            </a:b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1EB30B-1B94-4543-BB0B-1CB38E80D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331" y="3284701"/>
            <a:ext cx="56261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42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951AD2-7690-E349-BBD8-7B492B20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 Feed Forward</a:t>
            </a:r>
            <a:r>
              <a:rPr lang="zh-CN" altLang="en-US" dirty="0"/>
              <a:t>模块</a:t>
            </a:r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F31BAC-BE7F-0045-9C32-7F01CFFC8A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b="1" dirty="0"/>
              <a:t> Feed Forward</a:t>
            </a:r>
            <a:r>
              <a:rPr lang="zh-CN" altLang="en-US" b="1" dirty="0"/>
              <a:t>模块</a:t>
            </a:r>
          </a:p>
        </p:txBody>
      </p:sp>
    </p:spTree>
    <p:extLst>
      <p:ext uri="{BB962C8B-B14F-4D97-AF65-F5344CB8AC3E}">
        <p14:creationId xmlns:p14="http://schemas.microsoft.com/office/powerpoint/2010/main" val="4069658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50D10E5-D9FE-1742-A86F-7239683ABE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7.</a:t>
            </a:r>
            <a:r>
              <a:rPr kumimoji="1" lang="zh-CN" altLang="en-US"/>
              <a:t> 整体</a:t>
            </a:r>
            <a:r>
              <a:rPr kumimoji="1" lang="zh-CN" altLang="en-US" dirty="0"/>
              <a:t>结构</a:t>
            </a:r>
            <a:r>
              <a:rPr kumimoji="1" lang="en-US" altLang="zh-CN" dirty="0"/>
              <a:t>Review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385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11C3163-91E0-AB4D-B10D-6D6DFB65F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1CCA92-9FAC-F344-8A70-6DA97233B0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们先从 </a:t>
            </a:r>
            <a:r>
              <a:rPr lang="en-US" altLang="zh-CN" dirty="0"/>
              <a:t>HighLevel </a:t>
            </a:r>
            <a:r>
              <a:rPr lang="zh-CN" altLang="en-US" dirty="0"/>
              <a:t>的角度观察一下 </a:t>
            </a:r>
            <a:r>
              <a:rPr lang="en-US" altLang="zh-CN" dirty="0"/>
              <a:t>Decoder </a:t>
            </a:r>
            <a:r>
              <a:rPr lang="zh-CN" altLang="en-US" dirty="0"/>
              <a:t>结构，从下到上依次是：</a:t>
            </a:r>
          </a:p>
          <a:p>
            <a:r>
              <a:rPr lang="en-US" altLang="zh-CN" dirty="0"/>
              <a:t>Masked Multi-Head Self-Attention</a:t>
            </a:r>
          </a:p>
          <a:p>
            <a:r>
              <a:rPr lang="en-US" altLang="zh-CN" dirty="0"/>
              <a:t>Multi-Head Encoder-Decoder Attention</a:t>
            </a:r>
          </a:p>
          <a:p>
            <a:r>
              <a:rPr lang="en-US" altLang="zh-CN" dirty="0"/>
              <a:t>FeedForward Network</a:t>
            </a:r>
          </a:p>
          <a:p>
            <a:r>
              <a:rPr lang="zh-CN" altLang="en-US" dirty="0"/>
              <a:t>经过上面 </a:t>
            </a:r>
            <a:r>
              <a:rPr lang="en-US" altLang="zh-CN" dirty="0"/>
              <a:t>3 </a:t>
            </a:r>
            <a:r>
              <a:rPr lang="zh-CN" altLang="en-US" dirty="0"/>
              <a:t>个步骤，我们已经基本了解了 </a:t>
            </a:r>
            <a:r>
              <a:rPr lang="en-US" altLang="zh-CN" b="1" dirty="0"/>
              <a:t>Encoder</a:t>
            </a:r>
            <a:r>
              <a:rPr lang="en-US" altLang="zh-CN" dirty="0"/>
              <a:t> </a:t>
            </a:r>
            <a:r>
              <a:rPr lang="zh-CN" altLang="en-US" dirty="0"/>
              <a:t>的主要构成部分，下面我们用公式把一个 </a:t>
            </a:r>
            <a:r>
              <a:rPr lang="en-US" altLang="zh-CN" dirty="0"/>
              <a:t>Encoder block </a:t>
            </a:r>
            <a:r>
              <a:rPr lang="zh-CN" altLang="en-US" dirty="0"/>
              <a:t>的计算过程整理一下：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6D390F-CD93-1246-A93D-4BDE2AB13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992" y="665465"/>
            <a:ext cx="4594231" cy="568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47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5CD36AC-BCDC-2D4B-B7AB-7F611B140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831" y="3254704"/>
            <a:ext cx="4737100" cy="177800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8005BF9A-8FB3-B64B-AEEA-82CA22159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C712C71-C548-0C43-9BE6-ACB1E35BA9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1). </a:t>
            </a:r>
            <a:r>
              <a:rPr lang="zh-CN" altLang="en-US" dirty="0"/>
              <a:t>字向量与位置编码</a:t>
            </a:r>
          </a:p>
          <a:p>
            <a:r>
              <a:rPr lang="zh-CN" altLang="en-US" dirty="0"/>
              <a:t>�</a:t>
            </a:r>
            <a:r>
              <a:rPr lang="en-US" altLang="zh-CN" dirty="0"/>
              <a:t>=Embedding-Lookup(�)+Positional-Encoding</a:t>
            </a:r>
            <a:br>
              <a:rPr lang="en-US" altLang="zh-CN" dirty="0"/>
            </a:br>
            <a:r>
              <a:rPr lang="en-US" altLang="zh-CN" dirty="0"/>
              <a:t>2). </a:t>
            </a:r>
            <a:r>
              <a:rPr lang="zh-CN" altLang="en-US" dirty="0"/>
              <a:t>自注意力机制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DAAA2D-A33E-E648-BE7A-9C2D6C493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845" y="1835369"/>
            <a:ext cx="6565900" cy="685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5C8E79-1A38-7C4C-AE5D-ACF0ED3EA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992" y="665465"/>
            <a:ext cx="4594231" cy="568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14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A01DF7C-0F70-BF47-91C7-4DA19A20F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EC755E8-DDCB-4140-B004-92C5B3C362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3). self-attention </a:t>
            </a:r>
            <a:r>
              <a:rPr lang="zh-CN" altLang="en-US" dirty="0"/>
              <a:t>残差连接与 </a:t>
            </a:r>
            <a:r>
              <a:rPr lang="en-US" altLang="zh-CN" dirty="0"/>
              <a:t>Layer Normalization</a:t>
            </a:r>
          </a:p>
          <a:p>
            <a:r>
              <a:rPr lang="en-US" altLang="zh-CN" dirty="0"/>
              <a:t>����������=�+��������������������=</a:t>
            </a:r>
            <a:r>
              <a:rPr lang="en-US" altLang="zh-CN" dirty="0" err="1"/>
              <a:t>LayerNorm</a:t>
            </a:r>
            <a:r>
              <a:rPr lang="en-US" altLang="zh-CN" dirty="0"/>
              <a:t>(����������)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4). </a:t>
            </a:r>
            <a:r>
              <a:rPr lang="zh-CN" altLang="en-US" dirty="0"/>
              <a:t>下面进行 </a:t>
            </a:r>
            <a:r>
              <a:rPr lang="en-US" altLang="zh-CN" dirty="0"/>
              <a:t>Encoder block </a:t>
            </a:r>
            <a:r>
              <a:rPr lang="zh-CN" altLang="en-US" dirty="0"/>
              <a:t>结构图中的</a:t>
            </a:r>
            <a:r>
              <a:rPr lang="zh-CN" altLang="en-US" b="1" dirty="0"/>
              <a:t>第 </a:t>
            </a:r>
            <a:r>
              <a:rPr lang="en-US" altLang="zh-CN" b="1" dirty="0"/>
              <a:t>4 </a:t>
            </a:r>
            <a:r>
              <a:rPr lang="zh-CN" altLang="en-US" b="1" dirty="0"/>
              <a:t>部分</a:t>
            </a:r>
            <a:r>
              <a:rPr lang="zh-CN" altLang="en-US" dirty="0"/>
              <a:t>，也就是 </a:t>
            </a:r>
            <a:r>
              <a:rPr lang="en-US" altLang="zh-CN" dirty="0"/>
              <a:t>FeedForward</a:t>
            </a:r>
            <a:r>
              <a:rPr lang="zh-CN" altLang="en-US" dirty="0"/>
              <a:t>，其实就是两层线性映射并用激活函数激活，比如说 ����</a:t>
            </a:r>
          </a:p>
          <a:p>
            <a:r>
              <a:rPr lang="zh-CN" altLang="en-US" dirty="0"/>
              <a:t>�</a:t>
            </a:r>
            <a:r>
              <a:rPr lang="en-US" altLang="zh-CN" dirty="0" err="1"/>
              <a:t>ℎ</a:t>
            </a:r>
            <a:r>
              <a:rPr lang="en-US" altLang="zh-CN" dirty="0"/>
              <a:t>�����=Linear(ReLU(Linear(����������)))</a:t>
            </a:r>
          </a:p>
          <a:p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CABE84-0E5F-1F4D-88B0-7D7E45305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121" y="1983609"/>
            <a:ext cx="5016500" cy="977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8D9BB7-2126-2D46-B03A-368E23413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771" y="5002530"/>
            <a:ext cx="5537200" cy="495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C5AA5B5-8171-3C47-A837-B6A97901A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992" y="665465"/>
            <a:ext cx="4594231" cy="568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94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181D0B6-5305-9F44-A442-1CEA67A89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365D84A-3D78-774C-930D-66698BC162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5). FeedForward </a:t>
            </a:r>
            <a:r>
              <a:rPr lang="zh-CN" altLang="en-US" dirty="0"/>
              <a:t>残差连接与 </a:t>
            </a:r>
            <a:r>
              <a:rPr lang="en-US" altLang="zh-CN" dirty="0"/>
              <a:t>Layer Normalization</a:t>
            </a:r>
          </a:p>
          <a:p>
            <a:r>
              <a:rPr lang="en-US" altLang="zh-CN" dirty="0"/>
              <a:t>�</a:t>
            </a:r>
            <a:r>
              <a:rPr lang="en-US" altLang="zh-CN" dirty="0" err="1"/>
              <a:t>ℎ</a:t>
            </a:r>
            <a:r>
              <a:rPr lang="en-US" altLang="zh-CN" dirty="0"/>
              <a:t>�����=����������+�</a:t>
            </a:r>
            <a:r>
              <a:rPr lang="en-US" altLang="zh-CN" dirty="0" err="1"/>
              <a:t>ℎ</a:t>
            </a:r>
            <a:r>
              <a:rPr lang="en-US" altLang="zh-CN" dirty="0"/>
              <a:t>������</a:t>
            </a:r>
            <a:r>
              <a:rPr lang="en-US" altLang="zh-CN" dirty="0" err="1"/>
              <a:t>ℎ</a:t>
            </a:r>
            <a:r>
              <a:rPr lang="en-US" altLang="zh-CN" dirty="0"/>
              <a:t>�����=</a:t>
            </a:r>
            <a:r>
              <a:rPr lang="en-US" altLang="zh-CN" dirty="0" err="1"/>
              <a:t>LayerNorm</a:t>
            </a:r>
            <a:r>
              <a:rPr lang="en-US" altLang="zh-CN" dirty="0"/>
              <a:t>(�</a:t>
            </a:r>
            <a:r>
              <a:rPr lang="en-US" altLang="zh-CN" dirty="0" err="1"/>
              <a:t>ℎ</a:t>
            </a:r>
            <a:r>
              <a:rPr lang="en-US" altLang="zh-CN" dirty="0"/>
              <a:t>�����)</a:t>
            </a:r>
          </a:p>
          <a:p>
            <a:br>
              <a:rPr lang="en-US" altLang="zh-CN" dirty="0"/>
            </a:b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EC8605-9A5D-3944-BA6A-12DE16EB8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382" y="2098346"/>
            <a:ext cx="4991100" cy="2451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F84264E-B38C-F54B-AA1E-5C212CA1D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992" y="665465"/>
            <a:ext cx="4594231" cy="568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44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2C67780-09A3-2F46-9001-941DA6601F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7944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Architectures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166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674F688-04CA-C343-9501-96D643254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CB7D9A3-8630-DD4E-8B6F-C15CBADD0A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 eaLnBrk="1" latinLnBrk="1" hangingPunct="1">
              <a:buFont typeface="+mj-lt"/>
              <a:buAutoNum type="arabicPeriod"/>
            </a:pPr>
            <a:r>
              <a:rPr lang="en-US" altLang="zh-CN" dirty="0">
                <a:latin typeface="Gill Sans MT" panose="020B0502020104020203" pitchFamily="34" charset="0"/>
              </a:rPr>
              <a:t>LLM</a:t>
            </a:r>
            <a:r>
              <a:rPr lang="zh-CN" altLang="en-US" dirty="0">
                <a:latin typeface="Gill Sans MT" panose="020B0502020104020203" pitchFamily="34" charset="0"/>
              </a:rPr>
              <a:t> 预训练模型的升级过程主要体现在</a:t>
            </a:r>
            <a:r>
              <a:rPr lang="zh-CN" altLang="en-US" b="1" dirty="0">
                <a:latin typeface="Gill Sans MT" panose="020B0502020104020203" pitchFamily="34" charset="0"/>
              </a:rPr>
              <a:t>基础知识能力的提升</a:t>
            </a:r>
            <a:r>
              <a:rPr lang="zh-CN" altLang="en-US" dirty="0">
                <a:latin typeface="Gill Sans MT" panose="020B0502020104020203" pitchFamily="34" charset="0"/>
              </a:rPr>
              <a:t>和</a:t>
            </a:r>
            <a:r>
              <a:rPr lang="zh-CN" altLang="en-US" b="1" dirty="0">
                <a:latin typeface="Gill Sans MT" panose="020B0502020104020203" pitchFamily="34" charset="0"/>
              </a:rPr>
              <a:t>支持的序列长度变化</a:t>
            </a:r>
            <a:r>
              <a:rPr lang="zh-CN" altLang="en-US" dirty="0">
                <a:latin typeface="Gill Sans MT" panose="020B0502020104020203" pitchFamily="34" charset="0"/>
              </a:rPr>
              <a:t>：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694190" lvl="1" indent="-457200" eaLnBrk="1" latinLnBrk="1" hangingPunct="1"/>
            <a:r>
              <a:rPr lang="zh-CN" altLang="en-US" dirty="0">
                <a:latin typeface="Gill Sans MT" panose="020B0502020104020203" pitchFamily="34" charset="0"/>
              </a:rPr>
              <a:t>通过增加模型参数量和优化训练数据质量，模型可以更好地拟合各个领域的知识，并进一步提高模型性能；通过增加训练长度 </a:t>
            </a:r>
            <a:r>
              <a:rPr lang="en-US" altLang="zh-CN" dirty="0">
                <a:latin typeface="Gill Sans MT" panose="020B0502020104020203" pitchFamily="34" charset="0"/>
              </a:rPr>
              <a:t>seq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length</a:t>
            </a:r>
            <a:r>
              <a:rPr lang="zh-CN" altLang="en-US" dirty="0">
                <a:latin typeface="Gill Sans MT" panose="020B0502020104020203" pitchFamily="34" charset="0"/>
              </a:rPr>
              <a:t> 和调整位置编码 </a:t>
            </a:r>
            <a:r>
              <a:rPr lang="en-US" altLang="zh-CN" dirty="0">
                <a:latin typeface="Gill Sans MT" panose="020B0502020104020203" pitchFamily="34" charset="0"/>
              </a:rPr>
              <a:t>PE</a:t>
            </a:r>
            <a:r>
              <a:rPr lang="zh-CN" altLang="en-US" dirty="0">
                <a:latin typeface="Gill Sans MT" panose="020B0502020104020203" pitchFamily="34" charset="0"/>
              </a:rPr>
              <a:t> 的外推性，支持推理更长的序列。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457200" indent="-457200" eaLnBrk="1" latinLnBrk="1" hangingPunct="1">
              <a:buFont typeface="+mj-lt"/>
              <a:buAutoNum type="arabicPeriod"/>
            </a:pPr>
            <a:r>
              <a:rPr lang="zh-CN" altLang="en-US" dirty="0">
                <a:latin typeface="Gill Sans MT" panose="020B0502020104020203" pitchFamily="34" charset="0"/>
              </a:rPr>
              <a:t>模型结构设计，选择</a:t>
            </a:r>
            <a:r>
              <a:rPr lang="zh-CN" altLang="en-US" b="1" dirty="0">
                <a:latin typeface="Gill Sans MT" panose="020B0502020104020203" pitchFamily="34" charset="0"/>
              </a:rPr>
              <a:t>合适模块结构</a:t>
            </a:r>
            <a:r>
              <a:rPr lang="zh-CN" altLang="en-US" dirty="0">
                <a:latin typeface="Gill Sans MT" panose="020B0502020104020203" pitchFamily="34" charset="0"/>
              </a:rPr>
              <a:t>（</a:t>
            </a:r>
            <a:r>
              <a:rPr lang="en-US" altLang="zh-CN" dirty="0">
                <a:latin typeface="Gill Sans MT" panose="020B0502020104020203" pitchFamily="34" charset="0"/>
              </a:rPr>
              <a:t>PE</a:t>
            </a:r>
            <a:r>
              <a:rPr lang="zh-CN" altLang="en-US" dirty="0">
                <a:latin typeface="Gill Sans MT" panose="020B0502020104020203" pitchFamily="34" charset="0"/>
              </a:rPr>
              <a:t>、</a:t>
            </a:r>
            <a:r>
              <a:rPr lang="en-US" altLang="zh-CN" dirty="0">
                <a:latin typeface="Gill Sans MT" panose="020B0502020104020203" pitchFamily="34" charset="0"/>
              </a:rPr>
              <a:t>Norm</a:t>
            </a:r>
            <a:r>
              <a:rPr lang="zh-CN" altLang="en-US" dirty="0">
                <a:latin typeface="Gill Sans MT" panose="020B0502020104020203" pitchFamily="34" charset="0"/>
              </a:rPr>
              <a:t>、</a:t>
            </a:r>
            <a:r>
              <a:rPr lang="en-US" altLang="zh-CN" dirty="0">
                <a:latin typeface="Gill Sans MT" panose="020B0502020104020203" pitchFamily="34" charset="0"/>
              </a:rPr>
              <a:t>Act</a:t>
            </a:r>
            <a:r>
              <a:rPr lang="zh-CN" altLang="en-US" dirty="0">
                <a:latin typeface="Gill Sans MT" panose="020B0502020104020203" pitchFamily="34" charset="0"/>
              </a:rPr>
              <a:t>）对高性能预训练模型至关重要：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694190" lvl="1" indent="-457200" eaLnBrk="1" latinLnBrk="1" hangingPunct="1"/>
            <a:r>
              <a:rPr lang="zh-CN" altLang="en-US" dirty="0">
                <a:latin typeface="Gill Sans MT" panose="020B0502020104020203" pitchFamily="34" charset="0"/>
              </a:rPr>
              <a:t>引入不同的归一化方式和激活函数，提高训练的稳定性；通过引入高效的算子，如 </a:t>
            </a:r>
            <a:r>
              <a:rPr lang="en-US" altLang="zh-CN" dirty="0">
                <a:latin typeface="Gill Sans MT" panose="020B0502020104020203" pitchFamily="34" charset="0"/>
              </a:rPr>
              <a:t>Flash Attention</a:t>
            </a:r>
            <a:r>
              <a:rPr lang="zh-CN" altLang="en-US" dirty="0">
                <a:latin typeface="Gill Sans MT" panose="020B0502020104020203" pitchFamily="34" charset="0"/>
              </a:rPr>
              <a:t> 和 </a:t>
            </a:r>
            <a:r>
              <a:rPr lang="en-US" altLang="zh-CN" dirty="0">
                <a:latin typeface="Gill Sans MT" panose="020B0502020104020203" pitchFamily="34" charset="0"/>
              </a:rPr>
              <a:t>Multi Query Attention</a:t>
            </a:r>
            <a:r>
              <a:rPr lang="zh-CN" altLang="en-US" dirty="0">
                <a:latin typeface="Gill Sans MT" panose="020B0502020104020203" pitchFamily="34" charset="0"/>
              </a:rPr>
              <a:t>，可以在保持模型性能同时显著提高计算效率；引入 </a:t>
            </a:r>
            <a:r>
              <a:rPr lang="en-US" altLang="zh-CN" dirty="0" err="1">
                <a:latin typeface="Gill Sans MT" panose="020B0502020104020203" pitchFamily="34" charset="0"/>
              </a:rPr>
              <a:t>RoPE</a:t>
            </a:r>
            <a:r>
              <a:rPr lang="zh-CN" altLang="en-US" dirty="0">
                <a:latin typeface="Gill Sans MT" panose="020B0502020104020203" pitchFamily="34" charset="0"/>
              </a:rPr>
              <a:t> 或 </a:t>
            </a:r>
            <a:r>
              <a:rPr lang="en-US" altLang="zh-CN" dirty="0" err="1">
                <a:latin typeface="Gill Sans MT" panose="020B0502020104020203" pitchFamily="34" charset="0"/>
              </a:rPr>
              <a:t>ALiBi</a:t>
            </a:r>
            <a:r>
              <a:rPr lang="zh-CN" altLang="en-US" dirty="0">
                <a:latin typeface="Gill Sans MT" panose="020B0502020104020203" pitchFamily="34" charset="0"/>
              </a:rPr>
              <a:t> 位置编码，提高模型推理长度外推性。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496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674F688-04CA-C343-9501-96D643254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CB7D9A3-8630-DD4E-8B6F-C15CBADD0A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 eaLnBrk="1" latinLnBrk="1" hangingPunct="1">
              <a:buFont typeface="+mj-lt"/>
              <a:buAutoNum type="arabicPeriod" startAt="3"/>
            </a:pPr>
            <a:r>
              <a:rPr lang="zh-CN" altLang="en-US" dirty="0">
                <a:latin typeface="Gill Sans MT" panose="020B0502020104020203" pitchFamily="34" charset="0"/>
              </a:rPr>
              <a:t>构建和优化 </a:t>
            </a:r>
            <a:r>
              <a:rPr lang="en-US" altLang="zh-CN" dirty="0">
                <a:latin typeface="Gill Sans MT" panose="020B0502020104020203" pitchFamily="34" charset="0"/>
              </a:rPr>
              <a:t>LLM</a:t>
            </a:r>
            <a:r>
              <a:rPr lang="zh-CN" altLang="en-US" dirty="0">
                <a:latin typeface="Gill Sans MT" panose="020B0502020104020203" pitchFamily="34" charset="0"/>
              </a:rPr>
              <a:t> 预训练模型，不仅要关注模型分布式并行性能（</a:t>
            </a:r>
            <a:r>
              <a:rPr lang="en-US" altLang="zh-CN" dirty="0">
                <a:latin typeface="Gill Sans MT" panose="020B0502020104020203" pitchFamily="34" charset="0"/>
              </a:rPr>
              <a:t>DP</a:t>
            </a:r>
            <a:r>
              <a:rPr lang="zh-CN" altLang="en-US" dirty="0">
                <a:latin typeface="Gill Sans MT" panose="020B0502020104020203" pitchFamily="34" charset="0"/>
              </a:rPr>
              <a:t>、</a:t>
            </a:r>
            <a:r>
              <a:rPr lang="en-US" altLang="zh-CN" dirty="0">
                <a:latin typeface="Gill Sans MT" panose="020B0502020104020203" pitchFamily="34" charset="0"/>
              </a:rPr>
              <a:t>PP</a:t>
            </a:r>
            <a:r>
              <a:rPr lang="zh-CN" altLang="en-US" dirty="0">
                <a:latin typeface="Gill Sans MT" panose="020B0502020104020203" pitchFamily="34" charset="0"/>
              </a:rPr>
              <a:t>、</a:t>
            </a:r>
            <a:r>
              <a:rPr lang="en-US" altLang="zh-CN" dirty="0">
                <a:latin typeface="Gill Sans MT" panose="020B0502020104020203" pitchFamily="34" charset="0"/>
              </a:rPr>
              <a:t>TP</a:t>
            </a:r>
            <a:r>
              <a:rPr lang="zh-CN" altLang="en-US" dirty="0">
                <a:latin typeface="Gill Sans MT" panose="020B0502020104020203" pitchFamily="34" charset="0"/>
              </a:rPr>
              <a:t>、</a:t>
            </a:r>
            <a:r>
              <a:rPr lang="en-US" altLang="zh-CN" dirty="0">
                <a:latin typeface="Gill Sans MT" panose="020B0502020104020203" pitchFamily="34" charset="0"/>
              </a:rPr>
              <a:t>SP</a:t>
            </a:r>
            <a:r>
              <a:rPr lang="zh-CN" altLang="en-US" dirty="0">
                <a:latin typeface="Gill Sans MT" panose="020B0502020104020203" pitchFamily="34" charset="0"/>
              </a:rPr>
              <a:t>、</a:t>
            </a:r>
            <a:r>
              <a:rPr lang="en-US" altLang="zh-CN" dirty="0">
                <a:latin typeface="Gill Sans MT" panose="020B0502020104020203" pitchFamily="34" charset="0"/>
              </a:rPr>
              <a:t>EP</a:t>
            </a:r>
            <a:r>
              <a:rPr lang="zh-CN" altLang="en-US" dirty="0">
                <a:latin typeface="Gill Sans MT" panose="020B0502020104020203" pitchFamily="34" charset="0"/>
              </a:rPr>
              <a:t>）和计算效率（吞吐率、线性度、模型</a:t>
            </a:r>
            <a:r>
              <a:rPr lang="en-US" altLang="zh-CN" dirty="0">
                <a:latin typeface="Gill Sans MT" panose="020B0502020104020203" pitchFamily="34" charset="0"/>
              </a:rPr>
              <a:t>/</a:t>
            </a:r>
            <a:r>
              <a:rPr lang="zh-CN" altLang="en-US" dirty="0">
                <a:latin typeface="Gill Sans MT" panose="020B0502020104020203" pitchFamily="34" charset="0"/>
              </a:rPr>
              <a:t>算力利用率），还应重视训练数据的质量、去重、去污与偏见控制以及个人信息保护等方面的问题，对于中英文数据的 </a:t>
            </a:r>
            <a:r>
              <a:rPr lang="en-US" altLang="zh-CN" dirty="0">
                <a:latin typeface="Gill Sans MT" panose="020B0502020104020203" pitchFamily="34" charset="0"/>
              </a:rPr>
              <a:t>Tokenizer</a:t>
            </a:r>
            <a:r>
              <a:rPr lang="zh-CN" altLang="en-US" dirty="0">
                <a:latin typeface="Gill Sans MT" panose="020B0502020104020203" pitchFamily="34" charset="0"/>
              </a:rPr>
              <a:t> 也会极大影响模型效果。</a:t>
            </a:r>
          </a:p>
        </p:txBody>
      </p:sp>
    </p:spTree>
    <p:extLst>
      <p:ext uri="{BB962C8B-B14F-4D97-AF65-F5344CB8AC3E}">
        <p14:creationId xmlns:p14="http://schemas.microsoft.com/office/powerpoint/2010/main" val="2479698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08A0528-F029-DE42-A00A-0ABC707B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A162B207-5B6D-1341-A870-8713774DB1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u="sng" dirty="0">
                <a:cs typeface="Futura Medium" panose="020B0602020204020303" pitchFamily="34" charset="-79"/>
                <a:hlinkClick r:id="rId2"/>
              </a:rPr>
              <a:t>Asynchronous Methods for Deep Reinforcement Learning</a:t>
            </a:r>
            <a:r>
              <a:rPr lang="en-US" altLang="zh-CN" dirty="0">
                <a:cs typeface="Futura Medium" panose="020B0602020204020303" pitchFamily="34" charset="-79"/>
              </a:rPr>
              <a:t> (2016) by Mnih, Badia, Mirza, Graves, Lillicrap, Harley, Silver, and Kavukcuoglu introduces policy gradient methods as an alternative to Q-learning in deep learning-based RL.</a:t>
            </a:r>
          </a:p>
          <a:p>
            <a:r>
              <a:rPr lang="en-US" altLang="zh-CN" u="sng" dirty="0">
                <a:cs typeface="Futura Medium" panose="020B0602020204020303" pitchFamily="34" charset="-79"/>
                <a:hlinkClick r:id="rId3"/>
              </a:rPr>
              <a:t>Proximal Policy Optimization Algorithms</a:t>
            </a:r>
            <a:r>
              <a:rPr lang="en-US" altLang="zh-CN" dirty="0">
                <a:cs typeface="Futura Medium" panose="020B0602020204020303" pitchFamily="34" charset="-79"/>
              </a:rPr>
              <a:t> (2017) by Schulman, Wolski, Dhariwal, Radford, and Klimov presents a modified proximal policy-based reinforcement learning procedure that is more data-efficient and scalable than the vanilla policy optimization algorithm above.</a:t>
            </a:r>
          </a:p>
          <a:p>
            <a:r>
              <a:rPr lang="en-US" altLang="zh-CN" u="sng" dirty="0">
                <a:cs typeface="Futura Medium" panose="020B0602020204020303" pitchFamily="34" charset="-79"/>
                <a:hlinkClick r:id="rId4"/>
              </a:rPr>
              <a:t>Fine-Tuning Language Models from Human Preferences</a:t>
            </a:r>
            <a:r>
              <a:rPr lang="en-US" altLang="zh-CN" dirty="0">
                <a:cs typeface="Futura Medium" panose="020B0602020204020303" pitchFamily="34" charset="-79"/>
              </a:rPr>
              <a:t> (2020) by Ziegler, Stiennon, Wu, Brown, Radford, Amodei, Christiano, Irving illustrates the concept of PPO and reward learning to pretrained language models including KL regularization to prevent the policy from diverging too far from natural language.</a:t>
            </a:r>
          </a:p>
          <a:p>
            <a:r>
              <a:rPr lang="en-US" altLang="zh-CN" u="sng" dirty="0">
                <a:cs typeface="Futura Medium" panose="020B0602020204020303" pitchFamily="34" charset="-79"/>
                <a:hlinkClick r:id="rId5"/>
              </a:rPr>
              <a:t>Learning to Summarize from Human Feedback</a:t>
            </a:r>
            <a:r>
              <a:rPr lang="en-US" altLang="zh-CN" dirty="0">
                <a:cs typeface="Futura Medium" panose="020B0602020204020303" pitchFamily="34" charset="-79"/>
              </a:rPr>
              <a:t> (2020) by Stiennon, Ouyang, Wu, Ziegler, Lowe, Voss, Radford, Amodei, Christiano introduces the popular RLHF three-step procedure that was later also used in the </a:t>
            </a:r>
            <a:r>
              <a:rPr lang="en-US" altLang="zh-CN" u="sng" dirty="0">
                <a:cs typeface="Futura Medium" panose="020B0602020204020303" pitchFamily="34" charset="-79"/>
                <a:hlinkClick r:id="rId6"/>
              </a:rPr>
              <a:t>InstructGPT paper</a:t>
            </a:r>
            <a:r>
              <a:rPr lang="en-US" altLang="zh-CN" dirty="0">
                <a:cs typeface="Futura Medium" panose="020B0602020204020303" pitchFamily="34" charset="-79"/>
              </a:rPr>
              <a:t>.</a:t>
            </a:r>
          </a:p>
          <a:p>
            <a:r>
              <a:rPr lang="en-US" altLang="zh-CN" dirty="0">
                <a:cs typeface="Futura Medium" panose="020B0602020204020303" pitchFamily="34" charset="-79"/>
                <a:hlinkClick r:id="rId7"/>
              </a:rPr>
              <a:t>https://magazine.sebastianraschka.com/p/llm-training-rlhf-and-its-alternatives</a:t>
            </a:r>
            <a:endParaRPr lang="en-US" altLang="zh-CN" dirty="0">
              <a:cs typeface="Futura Medium" panose="020B0602020204020303" pitchFamily="34" charset="-79"/>
            </a:endParaRPr>
          </a:p>
          <a:p>
            <a:r>
              <a:rPr lang="en-US" altLang="zh-CN" dirty="0">
                <a:cs typeface="Futura Medium" panose="020B0602020204020303" pitchFamily="34" charset="-79"/>
                <a:hlinkClick r:id="rId8"/>
              </a:rPr>
              <a:t>https://www.mercity.ai/blog-post/fine-tuning-llms-using-peft-and-lora</a:t>
            </a:r>
            <a:endParaRPr lang="en-US" altLang="zh-CN" dirty="0">
              <a:cs typeface="Futura Medium" panose="020B0602020204020303" pitchFamily="34" charset="-79"/>
            </a:endParaRPr>
          </a:p>
          <a:p>
            <a:r>
              <a:rPr lang="en-US" altLang="zh-CN" dirty="0">
                <a:cs typeface="Futura Medium" panose="020B0602020204020303" pitchFamily="34" charset="-79"/>
                <a:hlinkClick r:id="rId9"/>
              </a:rPr>
              <a:t>https://mp.weixin.qq.com/s/oWmMgIkaqkxDfoyD_RrQ4Q</a:t>
            </a:r>
            <a:endParaRPr lang="en-US" altLang="zh-CN" dirty="0">
              <a:cs typeface="Futura Medium" panose="020B0602020204020303" pitchFamily="34" charset="-79"/>
            </a:endParaRPr>
          </a:p>
          <a:p>
            <a:r>
              <a:rPr lang="en-US" altLang="zh-CN" dirty="0">
                <a:cs typeface="Futura Medium" panose="020B0602020204020303" pitchFamily="34" charset="-79"/>
                <a:hlinkClick r:id="rId10"/>
              </a:rPr>
              <a:t>https://zhuanlan.zhihu.com/p/627642632</a:t>
            </a:r>
            <a:endParaRPr lang="en-US" altLang="zh-CN" dirty="0"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266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5FDE061-4061-A448-9A19-2316B01FD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Typical Architectures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DD1253F-B30E-A845-B00A-4668424715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1829736"/>
            <a:ext cx="10963275" cy="4055778"/>
          </a:xfrm>
        </p:spPr>
      </p:pic>
    </p:spTree>
    <p:extLst>
      <p:ext uri="{BB962C8B-B14F-4D97-AF65-F5344CB8AC3E}">
        <p14:creationId xmlns:p14="http://schemas.microsoft.com/office/powerpoint/2010/main" val="379186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35800</TotalTime>
  <Words>4053</Words>
  <Application>Microsoft Macintosh PowerPoint</Application>
  <PresentationFormat>自定义</PresentationFormat>
  <Paragraphs>492</Paragraphs>
  <Slides>83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83</vt:i4>
      </vt:variant>
    </vt:vector>
  </HeadingPairs>
  <TitlesOfParts>
    <vt:vector size="99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关于本内容</vt:lpstr>
      <vt:lpstr>PowerPoint 演示文稿</vt:lpstr>
      <vt:lpstr>模型结构演进</vt:lpstr>
      <vt:lpstr>PowerPoint 演示文稿</vt:lpstr>
      <vt:lpstr>PowerPoint 演示文稿</vt:lpstr>
      <vt:lpstr>PowerPoint 演示文稿</vt:lpstr>
      <vt:lpstr>Typical Architectures</vt:lpstr>
      <vt:lpstr>Typical Architectures： Encoder-decoder Architecture.</vt:lpstr>
      <vt:lpstr>Typical Architectures: Prefix Decoder Architecture.</vt:lpstr>
      <vt:lpstr>Typical Architectures: Mixture-of-Experts.</vt:lpstr>
      <vt:lpstr>PowerPoint 演示文稿</vt:lpstr>
      <vt:lpstr>Position Embeddings</vt:lpstr>
      <vt:lpstr>Position Embeddings</vt:lpstr>
      <vt:lpstr>Position Embeddings</vt:lpstr>
      <vt:lpstr>Position Embeddings: Absolute position embedding.</vt:lpstr>
      <vt:lpstr>Position Embeddings: Absolute position embedding.</vt:lpstr>
      <vt:lpstr>Position Embeddings: Absolute position embedding.</vt:lpstr>
      <vt:lpstr>PowerPoint 演示文稿</vt:lpstr>
      <vt:lpstr>PowerPoint 演示文稿</vt:lpstr>
      <vt:lpstr>Position Embeddings: Absolute position embedding.</vt:lpstr>
      <vt:lpstr>PowerPoint 演示文稿</vt:lpstr>
      <vt:lpstr>Position Embeddings: Relative position embedding，RPE.</vt:lpstr>
      <vt:lpstr>PowerPoint 演示文稿</vt:lpstr>
      <vt:lpstr>PowerPoint 演示文稿</vt:lpstr>
      <vt:lpstr>PowerPoint 演示文稿</vt:lpstr>
      <vt:lpstr>PowerPoint 演示文稿</vt:lpstr>
      <vt:lpstr>Position Embeddings: Rotary Position Embedding (RoPE)</vt:lpstr>
      <vt:lpstr>Position Embeddings: Rotary Position Embedding (RoPE)</vt:lpstr>
      <vt:lpstr>PowerPoint 演示文稿</vt:lpstr>
      <vt:lpstr>v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Position Embeddings: ALiBi - Attention with Linear Biases.</vt:lpstr>
      <vt:lpstr>Position Embeddings: ALiBi - Attention with Linear Biases.</vt:lpstr>
      <vt:lpstr>PowerPoint 演示文稿</vt:lpstr>
      <vt:lpstr>PowerPoint 演示文稿</vt:lpstr>
      <vt:lpstr>Attention：1 Self Att，2 MHA，3 MQA，4 GQA</vt:lpstr>
      <vt:lpstr>Attention: Self Attention</vt:lpstr>
      <vt:lpstr>Attention: Self Attention</vt:lpstr>
      <vt:lpstr>Attention: Self Attention</vt:lpstr>
      <vt:lpstr>Attention: Self Attention</vt:lpstr>
      <vt:lpstr>Attention: Self Attention</vt:lpstr>
      <vt:lpstr>Attention: Self Attention</vt:lpstr>
      <vt:lpstr>Attention: Self Attention，矩阵计算</vt:lpstr>
      <vt:lpstr>Attention: Self Attention，矩阵计算</vt:lpstr>
      <vt:lpstr>Attention: MHA， Multi-Head Attention </vt:lpstr>
      <vt:lpstr>Attention：MQA， Multi-Query Attention</vt:lpstr>
      <vt:lpstr>Attention: GQA，Grouped Query Attention </vt:lpstr>
      <vt:lpstr>MOE</vt:lpstr>
      <vt:lpstr>Attention: Mixture of Experts，MOE</vt:lpstr>
      <vt:lpstr>PowerPoint 演示文稿</vt:lpstr>
      <vt:lpstr>Normalization Methods</vt:lpstr>
      <vt:lpstr>Normalization Methods</vt:lpstr>
      <vt:lpstr>Normalization Methods: LayerNorm</vt:lpstr>
      <vt:lpstr>Normalization Methods: LayerNorm</vt:lpstr>
      <vt:lpstr>Normalization Methods: RMSNorm</vt:lpstr>
      <vt:lpstr>Normalization Methods: DeepNorm</vt:lpstr>
      <vt:lpstr>PowerPoint 演示文稿</vt:lpstr>
      <vt:lpstr>Activation function</vt:lpstr>
      <vt:lpstr>Activation function：GeLU</vt:lpstr>
      <vt:lpstr>Activation function：GeLU</vt:lpstr>
      <vt:lpstr>Activation function: SwiGLU</vt:lpstr>
      <vt:lpstr>Activation function: SwiGLU</vt:lpstr>
      <vt:lpstr>PowerPoint 演示文稿</vt:lpstr>
      <vt:lpstr>Masked Self-Attention</vt:lpstr>
      <vt:lpstr>Masked Self-Attention</vt:lpstr>
      <vt:lpstr>PowerPoint 演示文稿</vt:lpstr>
      <vt:lpstr> Feed Forward模块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</vt:lpstr>
      <vt:lpstr>小结</vt:lpstr>
      <vt:lpstr>Reference 引用&amp;参考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9903</cp:revision>
  <cp:lastPrinted>2023-09-08T09:14:01Z</cp:lastPrinted>
  <dcterms:created xsi:type="dcterms:W3CDTF">2020-08-28T08:44:19Z</dcterms:created>
  <dcterms:modified xsi:type="dcterms:W3CDTF">2024-01-17T15:13:10Z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